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67" r:id="rId2"/>
    <p:sldId id="259" r:id="rId3"/>
    <p:sldId id="304" r:id="rId4"/>
    <p:sldId id="260" r:id="rId5"/>
    <p:sldId id="284" r:id="rId6"/>
    <p:sldId id="305" r:id="rId7"/>
    <p:sldId id="265" r:id="rId8"/>
    <p:sldId id="285" r:id="rId9"/>
    <p:sldId id="286" r:id="rId10"/>
    <p:sldId id="287" r:id="rId11"/>
    <p:sldId id="288" r:id="rId12"/>
    <p:sldId id="301" r:id="rId13"/>
    <p:sldId id="298" r:id="rId14"/>
    <p:sldId id="299" r:id="rId15"/>
    <p:sldId id="300" r:id="rId16"/>
    <p:sldId id="302" r:id="rId17"/>
    <p:sldId id="306" r:id="rId18"/>
    <p:sldId id="289" r:id="rId19"/>
    <p:sldId id="261" r:id="rId20"/>
    <p:sldId id="307" r:id="rId21"/>
    <p:sldId id="316" r:id="rId22"/>
    <p:sldId id="308" r:id="rId23"/>
    <p:sldId id="263" r:id="rId24"/>
    <p:sldId id="264" r:id="rId25"/>
    <p:sldId id="268" r:id="rId26"/>
    <p:sldId id="282" r:id="rId27"/>
    <p:sldId id="291" r:id="rId28"/>
    <p:sldId id="314" r:id="rId29"/>
    <p:sldId id="283" r:id="rId30"/>
    <p:sldId id="292" r:id="rId31"/>
    <p:sldId id="312" r:id="rId32"/>
    <p:sldId id="313" r:id="rId33"/>
    <p:sldId id="315" r:id="rId34"/>
    <p:sldId id="310" r:id="rId35"/>
    <p:sldId id="297" r:id="rId36"/>
    <p:sldId id="279" r:id="rId37"/>
    <p:sldId id="280" r:id="rId38"/>
    <p:sldId id="281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4605F"/>
    <a:srgbClr val="416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444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6372C-2B4E-C349-85A5-F977E9FA488E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9AF9-4761-C043-9DDF-CB2F8AD4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our four main verticals</a:t>
            </a:r>
            <a:r>
              <a:rPr lang="en-US" baseline="0" dirty="0" smtClean="0"/>
              <a:t> – all have project-driven companies in common.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8EBB-087B-4F79-9BCE-94848BCC93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5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Formatted</a:t>
            </a:r>
            <a:r>
              <a:rPr lang="en-US" baseline="0" dirty="0" smtClean="0"/>
              <a:t> for widescreen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8EBB-087B-4F79-9BCE-94848BCC93E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0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http://construction.com/about-us/press/construction-industry-to-see-more-balanced-growth-in-2015-according-to-DDG.asp</a:t>
            </a:r>
          </a:p>
          <a:p>
            <a:endParaRPr lang="en-US" dirty="0" smtClean="0"/>
          </a:p>
          <a:p>
            <a:r>
              <a:rPr lang="en-US" dirty="0" smtClean="0"/>
              <a:t>http://www.pewinternet.org/fact-sheets/mobile-technology-fact-sheet/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9AF9-4761-C043-9DDF-CB2F8AD412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https://www.box.com/blog/mapping-the-information-economy-a-tale-of-five-industries/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First, let’s put it</a:t>
            </a:r>
            <a:r>
              <a:rPr lang="en-US" baseline="0" dirty="0" smtClean="0"/>
              <a:t> into context.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In a recent study of companies in 5 different industries, one of the industries seemed to be unique: Construction.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Where the other industries have lots of communication and connections between stakeholders, construction companies tend to have fewer lines of communication, given the dispersed nature of jobsites.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8EBB-087B-4F79-9BCE-94848BCC93E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7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http://jbknowledge.com/wp-content/uploads/2014-JBKnowledge-Construction-Technology-Report.pdf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9AF9-4761-C043-9DDF-CB2F8AD412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7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http://jbknowledge.com/wp-content/uploads/2014-JBKnowledge-Construction-Technology-Report.pdf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9AF9-4761-C043-9DDF-CB2F8AD412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8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http://jbknowledge.com/wp-content/uploads/2014-JBKnowledge-Construction-Technology-Report.pdf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9AF9-4761-C043-9DDF-CB2F8AD412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44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http://jbknowledge.com/wp-content/uploads/2014-JBKnowledge-Construction-Technology-Report.pdf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9AF9-4761-C043-9DDF-CB2F8AD412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1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http://jbknowledge.com/wp-content/uploads/2014-JBKnowledge-Construction-Technology-Report.pdf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39AF9-4761-C043-9DDF-CB2F8AD412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3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Formatted</a:t>
            </a:r>
            <a:r>
              <a:rPr lang="en-US" baseline="0" dirty="0" smtClean="0"/>
              <a:t> for widescreen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48EBB-087B-4F79-9BCE-94848BCC93E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0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15" y="1540718"/>
            <a:ext cx="5019250" cy="20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9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09779"/>
            <a:ext cx="8229600" cy="1665450"/>
          </a:xfrm>
          <a:prstGeom prst="rect">
            <a:avLst/>
          </a:prstGeom>
        </p:spPr>
        <p:txBody>
          <a:bodyPr/>
          <a:lstStyle>
            <a:lvl1pPr algn="l">
              <a:defRPr sz="4800">
                <a:solidFill>
                  <a:srgbClr val="416A9B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3185"/>
            <a:ext cx="2392788" cy="95574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825249"/>
            <a:ext cx="8229600" cy="630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54605F"/>
                </a:solidFill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7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84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416A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190043"/>
            <a:ext cx="8229600" cy="28721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54605F"/>
                </a:solidFill>
              </a:defRPr>
            </a:lvl1pPr>
            <a:lvl2pPr marL="742950" indent="-285750">
              <a:buFont typeface="Arial"/>
              <a:buChar char="•"/>
              <a:defRPr sz="2400">
                <a:solidFill>
                  <a:srgbClr val="54605F"/>
                </a:solidFill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54605F"/>
                </a:solidFill>
              </a:defRPr>
            </a:lvl3pPr>
            <a:lvl4pPr>
              <a:defRPr>
                <a:solidFill>
                  <a:srgbClr val="54605F"/>
                </a:solidFill>
              </a:defRPr>
            </a:lvl4pPr>
            <a:lvl5pPr>
              <a:defRPr>
                <a:solidFill>
                  <a:srgbClr val="5460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457200" y="4442151"/>
            <a:ext cx="2957425" cy="568428"/>
            <a:chOff x="224843" y="4427266"/>
            <a:chExt cx="2957425" cy="568428"/>
          </a:xfrm>
        </p:grpSpPr>
        <p:pic>
          <p:nvPicPr>
            <p:cNvPr id="54" name="Picture 53" descr="Screen Shot 2015-05-12 at 7.58.09 PM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3" r="88994" b="8925"/>
            <a:stretch/>
          </p:blipFill>
          <p:spPr>
            <a:xfrm>
              <a:off x="869677" y="4451313"/>
              <a:ext cx="547207" cy="521208"/>
            </a:xfrm>
            <a:prstGeom prst="rect">
              <a:avLst/>
            </a:prstGeom>
          </p:spPr>
        </p:pic>
        <p:pic>
          <p:nvPicPr>
            <p:cNvPr id="55" name="Picture 54" descr="Screen Shot 2015-05-12 at 7.58.09 PM.pn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91" t="30353" r="65361" b="8925"/>
            <a:stretch/>
          </p:blipFill>
          <p:spPr>
            <a:xfrm>
              <a:off x="1471006" y="4433277"/>
              <a:ext cx="555721" cy="555887"/>
            </a:xfrm>
            <a:prstGeom prst="rect">
              <a:avLst/>
            </a:prstGeom>
          </p:spPr>
        </p:pic>
        <p:pic>
          <p:nvPicPr>
            <p:cNvPr id="56" name="Picture 55" descr="Screen Shot 2015-05-12 at 7.58.09 PM.pn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30" t="30353" r="49541" b="8925"/>
            <a:stretch/>
          </p:blipFill>
          <p:spPr>
            <a:xfrm>
              <a:off x="2071610" y="4447387"/>
              <a:ext cx="483621" cy="541777"/>
            </a:xfrm>
            <a:prstGeom prst="rect">
              <a:avLst/>
            </a:prstGeom>
          </p:spPr>
        </p:pic>
        <p:pic>
          <p:nvPicPr>
            <p:cNvPr id="57" name="Picture 56" descr="Screen Shot 2015-05-12 at 7.58.09 PM.pn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87" t="30353" r="27684" b="8925"/>
            <a:stretch/>
          </p:blipFill>
          <p:spPr>
            <a:xfrm>
              <a:off x="2698647" y="4444755"/>
              <a:ext cx="483621" cy="54177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84"/>
            <a:stretch/>
          </p:blipFill>
          <p:spPr>
            <a:xfrm>
              <a:off x="224843" y="4427266"/>
              <a:ext cx="592238" cy="5684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82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84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416A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79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eight-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814" y="0"/>
            <a:ext cx="7347185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9029" y="311147"/>
            <a:ext cx="8119538" cy="533403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00923C"/>
                </a:solidFill>
              </a:defRPr>
            </a:lvl1pPr>
          </a:lstStyle>
          <a:p>
            <a:r>
              <a:rPr lang="en-US" dirty="0" smtClean="0"/>
              <a:t>Slide headline place 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9028" y="1057911"/>
            <a:ext cx="8499691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4605F"/>
                </a:solidFill>
              </a:defRPr>
            </a:lvl1pPr>
            <a:lvl2pPr marL="800100" indent="-342900">
              <a:buFont typeface="Arial"/>
              <a:buChar char="•"/>
              <a:defRPr sz="2000">
                <a:solidFill>
                  <a:srgbClr val="54605F"/>
                </a:solidFill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54605F"/>
                </a:solidFill>
              </a:defRPr>
            </a:lvl3pPr>
            <a:lvl4pPr>
              <a:defRPr sz="1600">
                <a:solidFill>
                  <a:srgbClr val="54605F"/>
                </a:solidFill>
              </a:defRPr>
            </a:lvl4pPr>
            <a:lvl5pPr>
              <a:defRPr sz="1400">
                <a:solidFill>
                  <a:srgbClr val="5460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2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9030" y="311150"/>
            <a:ext cx="8119538" cy="533403"/>
          </a:xfrm>
          <a:prstGeom prst="rect">
            <a:avLst/>
          </a:prstGeom>
        </p:spPr>
        <p:txBody>
          <a:bodyPr vert="horz" lIns="68580" tIns="34290" rIns="68580" bIns="34290"/>
          <a:lstStyle>
            <a:lvl1pPr algn="l">
              <a:defRPr sz="2100">
                <a:solidFill>
                  <a:srgbClr val="00923C"/>
                </a:solidFill>
              </a:defRPr>
            </a:lvl1pPr>
          </a:lstStyle>
          <a:p>
            <a:r>
              <a:rPr lang="en-US" dirty="0" smtClean="0"/>
              <a:t>Slide headline place 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9029" y="1057912"/>
            <a:ext cx="8499692" cy="316865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rgbClr val="54605F"/>
                </a:solidFill>
              </a:defRPr>
            </a:lvl1pPr>
            <a:lvl2pPr marL="600051" indent="-257165">
              <a:buFont typeface="Arial"/>
              <a:buChar char="•"/>
              <a:defRPr sz="1500">
                <a:solidFill>
                  <a:srgbClr val="54605F"/>
                </a:solidFill>
              </a:defRPr>
            </a:lvl2pPr>
            <a:lvl3pPr marL="857216" indent="-171443">
              <a:buFont typeface="Wingdings" charset="2"/>
              <a:buChar char="§"/>
              <a:defRPr sz="1400">
                <a:solidFill>
                  <a:srgbClr val="54605F"/>
                </a:solidFill>
              </a:defRPr>
            </a:lvl3pPr>
            <a:lvl4pPr>
              <a:defRPr sz="1200">
                <a:solidFill>
                  <a:srgbClr val="54605F"/>
                </a:solidFill>
              </a:defRPr>
            </a:lvl4pPr>
            <a:lvl5pPr>
              <a:defRPr sz="1100">
                <a:solidFill>
                  <a:srgbClr val="5460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4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eight-7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816" y="0"/>
            <a:ext cx="7347185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9029" y="311147"/>
            <a:ext cx="8119538" cy="533403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200">
                <a:solidFill>
                  <a:srgbClr val="416B9D"/>
                </a:solidFill>
              </a:defRPr>
            </a:lvl1pPr>
          </a:lstStyle>
          <a:p>
            <a:r>
              <a:rPr lang="en-US" dirty="0" smtClean="0"/>
              <a:t>Slide headline place 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9030" y="1057912"/>
            <a:ext cx="8499691" cy="3168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4605F"/>
                </a:solidFill>
              </a:defRPr>
            </a:lvl1pPr>
            <a:lvl2pPr marL="800100" indent="-342900">
              <a:buFont typeface="Arial"/>
              <a:buChar char="•"/>
              <a:defRPr sz="2000">
                <a:solidFill>
                  <a:srgbClr val="54605F"/>
                </a:solidFill>
              </a:defRPr>
            </a:lvl2pPr>
            <a:lvl3pPr marL="1143000" indent="-228600">
              <a:buFont typeface="Wingdings" charset="2"/>
              <a:buChar char="§"/>
              <a:defRPr sz="1800">
                <a:solidFill>
                  <a:srgbClr val="54605F"/>
                </a:solidFill>
              </a:defRPr>
            </a:lvl3pPr>
            <a:lvl4pPr>
              <a:defRPr sz="1600">
                <a:solidFill>
                  <a:srgbClr val="54605F"/>
                </a:solidFill>
              </a:defRPr>
            </a:lvl4pPr>
            <a:lvl5pPr>
              <a:defRPr sz="1400">
                <a:solidFill>
                  <a:srgbClr val="54605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610337" y="4505363"/>
            <a:ext cx="1324841" cy="5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9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41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jp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9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roup 1257" hidden="1"/>
          <p:cNvGrpSpPr/>
          <p:nvPr/>
        </p:nvGrpSpPr>
        <p:grpSpPr>
          <a:xfrm>
            <a:off x="4361383" y="246582"/>
            <a:ext cx="866257" cy="2115436"/>
            <a:chOff x="4361380" y="246580"/>
            <a:chExt cx="866257" cy="2115436"/>
          </a:xfrm>
          <a:effectLst/>
        </p:grpSpPr>
        <p:cxnSp>
          <p:nvCxnSpPr>
            <p:cNvPr id="4" name="Straight Connector 3"/>
            <p:cNvCxnSpPr>
              <a:stCxn id="25" idx="4"/>
            </p:cNvCxnSpPr>
            <p:nvPr/>
          </p:nvCxnSpPr>
          <p:spPr>
            <a:xfrm>
              <a:off x="4361380" y="246580"/>
              <a:ext cx="432535" cy="199157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26" idx="4"/>
            </p:cNvCxnSpPr>
            <p:nvPr/>
          </p:nvCxnSpPr>
          <p:spPr>
            <a:xfrm>
              <a:off x="4409326" y="727753"/>
              <a:ext cx="384589" cy="1510404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8" idx="5"/>
            </p:cNvCxnSpPr>
            <p:nvPr/>
          </p:nvCxnSpPr>
          <p:spPr>
            <a:xfrm>
              <a:off x="4689259" y="1141109"/>
              <a:ext cx="104656" cy="122090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3" idx="4"/>
            </p:cNvCxnSpPr>
            <p:nvPr/>
          </p:nvCxnSpPr>
          <p:spPr>
            <a:xfrm>
              <a:off x="4659327" y="1445206"/>
              <a:ext cx="134588" cy="91681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0" idx="3"/>
            </p:cNvCxnSpPr>
            <p:nvPr/>
          </p:nvCxnSpPr>
          <p:spPr>
            <a:xfrm flipH="1">
              <a:off x="4793915" y="1158036"/>
              <a:ext cx="433722" cy="120398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2" idx="4"/>
            </p:cNvCxnSpPr>
            <p:nvPr/>
          </p:nvCxnSpPr>
          <p:spPr>
            <a:xfrm flipH="1">
              <a:off x="4793915" y="2225492"/>
              <a:ext cx="369277" cy="136524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9" name="Group 1258" hidden="1"/>
          <p:cNvGrpSpPr/>
          <p:nvPr/>
        </p:nvGrpSpPr>
        <p:grpSpPr>
          <a:xfrm>
            <a:off x="4793916" y="1073790"/>
            <a:ext cx="1709626" cy="2006836"/>
            <a:chOff x="4793915" y="1073788"/>
            <a:chExt cx="1709626" cy="2006836"/>
          </a:xfrm>
          <a:effectLst/>
        </p:grpSpPr>
        <p:cxnSp>
          <p:nvCxnSpPr>
            <p:cNvPr id="16" name="Straight Connector 15"/>
            <p:cNvCxnSpPr>
              <a:stCxn id="31" idx="3"/>
            </p:cNvCxnSpPr>
            <p:nvPr/>
          </p:nvCxnSpPr>
          <p:spPr>
            <a:xfrm flipH="1">
              <a:off x="4793915" y="1530346"/>
              <a:ext cx="442626" cy="83167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52" idx="3"/>
            </p:cNvCxnSpPr>
            <p:nvPr/>
          </p:nvCxnSpPr>
          <p:spPr>
            <a:xfrm flipH="1">
              <a:off x="4793915" y="1073788"/>
              <a:ext cx="1288961" cy="1288228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51" idx="4"/>
            </p:cNvCxnSpPr>
            <p:nvPr/>
          </p:nvCxnSpPr>
          <p:spPr>
            <a:xfrm flipH="1">
              <a:off x="4793915" y="1631521"/>
              <a:ext cx="1709626" cy="730495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62" idx="3"/>
            </p:cNvCxnSpPr>
            <p:nvPr/>
          </p:nvCxnSpPr>
          <p:spPr>
            <a:xfrm flipH="1">
              <a:off x="4793915" y="2208565"/>
              <a:ext cx="328412" cy="153451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30" idx="2"/>
            </p:cNvCxnSpPr>
            <p:nvPr/>
          </p:nvCxnSpPr>
          <p:spPr>
            <a:xfrm flipH="1">
              <a:off x="4793915" y="2121684"/>
              <a:ext cx="1709626" cy="240332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5" idx="1"/>
            </p:cNvCxnSpPr>
            <p:nvPr/>
          </p:nvCxnSpPr>
          <p:spPr>
            <a:xfrm flipH="1" flipV="1">
              <a:off x="4793915" y="2362016"/>
              <a:ext cx="1324809" cy="431963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53" idx="1"/>
            </p:cNvCxnSpPr>
            <p:nvPr/>
          </p:nvCxnSpPr>
          <p:spPr>
            <a:xfrm flipH="1" flipV="1">
              <a:off x="4793915" y="2362016"/>
              <a:ext cx="1030051" cy="718608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0" name="Group 1259" hidden="1"/>
          <p:cNvGrpSpPr/>
          <p:nvPr/>
        </p:nvGrpSpPr>
        <p:grpSpPr>
          <a:xfrm>
            <a:off x="4793917" y="2362018"/>
            <a:ext cx="2164688" cy="2042017"/>
            <a:chOff x="4793915" y="2362016"/>
            <a:chExt cx="2164688" cy="2042017"/>
          </a:xfrm>
          <a:effectLst/>
        </p:grpSpPr>
        <p:cxnSp>
          <p:nvCxnSpPr>
            <p:cNvPr id="76" name="Straight Connector 75"/>
            <p:cNvCxnSpPr>
              <a:stCxn id="46" idx="2"/>
            </p:cNvCxnSpPr>
            <p:nvPr/>
          </p:nvCxnSpPr>
          <p:spPr>
            <a:xfrm flipH="1" flipV="1">
              <a:off x="4793915" y="2362016"/>
              <a:ext cx="1974186" cy="942191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67" idx="1"/>
            </p:cNvCxnSpPr>
            <p:nvPr/>
          </p:nvCxnSpPr>
          <p:spPr>
            <a:xfrm flipH="1" flipV="1">
              <a:off x="4793915" y="2362016"/>
              <a:ext cx="2164688" cy="1117523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34" idx="1"/>
            </p:cNvCxnSpPr>
            <p:nvPr/>
          </p:nvCxnSpPr>
          <p:spPr>
            <a:xfrm flipH="1" flipV="1">
              <a:off x="4793915" y="2362016"/>
              <a:ext cx="1752006" cy="1237896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8" idx="7"/>
            </p:cNvCxnSpPr>
            <p:nvPr/>
          </p:nvCxnSpPr>
          <p:spPr>
            <a:xfrm flipH="1" flipV="1">
              <a:off x="4793915" y="2362016"/>
              <a:ext cx="1668497" cy="1700144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43" idx="0"/>
            </p:cNvCxnSpPr>
            <p:nvPr/>
          </p:nvCxnSpPr>
          <p:spPr>
            <a:xfrm flipH="1" flipV="1">
              <a:off x="4793915" y="2362016"/>
              <a:ext cx="1361162" cy="204201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54" idx="3"/>
            </p:cNvCxnSpPr>
            <p:nvPr/>
          </p:nvCxnSpPr>
          <p:spPr>
            <a:xfrm flipH="1" flipV="1">
              <a:off x="4793915" y="2362016"/>
              <a:ext cx="1096406" cy="14388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65" idx="7"/>
            </p:cNvCxnSpPr>
            <p:nvPr/>
          </p:nvCxnSpPr>
          <p:spPr>
            <a:xfrm flipH="1" flipV="1">
              <a:off x="4793915" y="2362016"/>
              <a:ext cx="465790" cy="712353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55" idx="0"/>
            </p:cNvCxnSpPr>
            <p:nvPr/>
          </p:nvCxnSpPr>
          <p:spPr>
            <a:xfrm flipH="1" flipV="1">
              <a:off x="4793915" y="2362016"/>
              <a:ext cx="637689" cy="1273972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56" idx="0"/>
            </p:cNvCxnSpPr>
            <p:nvPr/>
          </p:nvCxnSpPr>
          <p:spPr>
            <a:xfrm flipH="1" flipV="1">
              <a:off x="4793915" y="2362016"/>
              <a:ext cx="681782" cy="1858729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1" name="Group 1260" hidden="1"/>
          <p:cNvGrpSpPr/>
          <p:nvPr/>
        </p:nvGrpSpPr>
        <p:grpSpPr>
          <a:xfrm>
            <a:off x="3110501" y="2362016"/>
            <a:ext cx="2181119" cy="2517846"/>
            <a:chOff x="3110499" y="2362016"/>
            <a:chExt cx="2181119" cy="2517846"/>
          </a:xfrm>
          <a:effectLst/>
        </p:grpSpPr>
        <p:cxnSp>
          <p:nvCxnSpPr>
            <p:cNvPr id="106" name="Straight Connector 105"/>
            <p:cNvCxnSpPr>
              <a:stCxn id="57" idx="0"/>
            </p:cNvCxnSpPr>
            <p:nvPr/>
          </p:nvCxnSpPr>
          <p:spPr>
            <a:xfrm flipH="1" flipV="1">
              <a:off x="4793915" y="2362016"/>
              <a:ext cx="497703" cy="2517846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44" idx="1"/>
            </p:cNvCxnSpPr>
            <p:nvPr/>
          </p:nvCxnSpPr>
          <p:spPr>
            <a:xfrm flipH="1" flipV="1">
              <a:off x="4793915" y="2362016"/>
              <a:ext cx="186946" cy="1375672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66" idx="5"/>
            </p:cNvCxnSpPr>
            <p:nvPr/>
          </p:nvCxnSpPr>
          <p:spPr>
            <a:xfrm flipH="1" flipV="1">
              <a:off x="4793915" y="2362016"/>
              <a:ext cx="251749" cy="1257045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35" idx="0"/>
            </p:cNvCxnSpPr>
            <p:nvPr/>
          </p:nvCxnSpPr>
          <p:spPr>
            <a:xfrm flipV="1">
              <a:off x="4404617" y="2362016"/>
              <a:ext cx="389298" cy="1347916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61" idx="6"/>
            </p:cNvCxnSpPr>
            <p:nvPr/>
          </p:nvCxnSpPr>
          <p:spPr>
            <a:xfrm flipV="1">
              <a:off x="4745032" y="2362016"/>
              <a:ext cx="48883" cy="82660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42" idx="7"/>
            </p:cNvCxnSpPr>
            <p:nvPr/>
          </p:nvCxnSpPr>
          <p:spPr>
            <a:xfrm flipV="1">
              <a:off x="4327526" y="2362016"/>
              <a:ext cx="466389" cy="200816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60" idx="0"/>
            </p:cNvCxnSpPr>
            <p:nvPr/>
          </p:nvCxnSpPr>
          <p:spPr>
            <a:xfrm flipV="1">
              <a:off x="4439290" y="2362016"/>
              <a:ext cx="354625" cy="419533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59" idx="4"/>
            </p:cNvCxnSpPr>
            <p:nvPr/>
          </p:nvCxnSpPr>
          <p:spPr>
            <a:xfrm flipV="1">
              <a:off x="4211121" y="2362016"/>
              <a:ext cx="582794" cy="829705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41" idx="0"/>
            </p:cNvCxnSpPr>
            <p:nvPr/>
          </p:nvCxnSpPr>
          <p:spPr>
            <a:xfrm flipV="1">
              <a:off x="3110499" y="2362016"/>
              <a:ext cx="1683416" cy="2402262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58" idx="2"/>
            </p:cNvCxnSpPr>
            <p:nvPr/>
          </p:nvCxnSpPr>
          <p:spPr>
            <a:xfrm flipV="1">
              <a:off x="3786028" y="2362016"/>
              <a:ext cx="1007887" cy="1474631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36" idx="7"/>
            </p:cNvCxnSpPr>
            <p:nvPr/>
          </p:nvCxnSpPr>
          <p:spPr>
            <a:xfrm flipV="1">
              <a:off x="3307813" y="2362016"/>
              <a:ext cx="1486102" cy="1774863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59" idx="0"/>
            </p:cNvCxnSpPr>
            <p:nvPr/>
          </p:nvCxnSpPr>
          <p:spPr>
            <a:xfrm flipV="1">
              <a:off x="4211121" y="2362016"/>
              <a:ext cx="582794" cy="714121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V="1">
              <a:off x="4343569" y="2362016"/>
              <a:ext cx="450346" cy="257597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2" name="Group 1261" hidden="1"/>
          <p:cNvGrpSpPr/>
          <p:nvPr/>
        </p:nvGrpSpPr>
        <p:grpSpPr>
          <a:xfrm>
            <a:off x="1972569" y="594189"/>
            <a:ext cx="2821348" cy="3180708"/>
            <a:chOff x="1972567" y="594188"/>
            <a:chExt cx="2821348" cy="3180708"/>
          </a:xfrm>
          <a:effectLst/>
        </p:grpSpPr>
        <p:cxnSp>
          <p:nvCxnSpPr>
            <p:cNvPr id="166" name="Straight Connector 165"/>
            <p:cNvCxnSpPr>
              <a:stCxn id="27" idx="7"/>
            </p:cNvCxnSpPr>
            <p:nvPr/>
          </p:nvCxnSpPr>
          <p:spPr>
            <a:xfrm flipV="1">
              <a:off x="3409535" y="2362016"/>
              <a:ext cx="1384380" cy="850142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28" idx="6"/>
            </p:cNvCxnSpPr>
            <p:nvPr/>
          </p:nvCxnSpPr>
          <p:spPr>
            <a:xfrm flipV="1">
              <a:off x="2727789" y="2362016"/>
              <a:ext cx="2066126" cy="141288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37" idx="7"/>
            </p:cNvCxnSpPr>
            <p:nvPr/>
          </p:nvCxnSpPr>
          <p:spPr>
            <a:xfrm flipV="1">
              <a:off x="3076645" y="2362016"/>
              <a:ext cx="1717270" cy="660116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47" idx="6"/>
            </p:cNvCxnSpPr>
            <p:nvPr/>
          </p:nvCxnSpPr>
          <p:spPr>
            <a:xfrm>
              <a:off x="4491945" y="1915108"/>
              <a:ext cx="301970" cy="446908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49" idx="5"/>
            </p:cNvCxnSpPr>
            <p:nvPr/>
          </p:nvCxnSpPr>
          <p:spPr>
            <a:xfrm>
              <a:off x="4141966" y="1302730"/>
              <a:ext cx="651949" cy="1059286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33" idx="5"/>
            </p:cNvCxnSpPr>
            <p:nvPr/>
          </p:nvCxnSpPr>
          <p:spPr>
            <a:xfrm>
              <a:off x="3612682" y="1442065"/>
              <a:ext cx="1181233" cy="919951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38" idx="6"/>
            </p:cNvCxnSpPr>
            <p:nvPr/>
          </p:nvCxnSpPr>
          <p:spPr>
            <a:xfrm flipV="1">
              <a:off x="3031731" y="2362016"/>
              <a:ext cx="1762184" cy="443720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29" idx="6"/>
            </p:cNvCxnSpPr>
            <p:nvPr/>
          </p:nvCxnSpPr>
          <p:spPr>
            <a:xfrm flipV="1">
              <a:off x="1972567" y="2362016"/>
              <a:ext cx="2821348" cy="482381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40" idx="6"/>
            </p:cNvCxnSpPr>
            <p:nvPr/>
          </p:nvCxnSpPr>
          <p:spPr>
            <a:xfrm>
              <a:off x="2091643" y="2237268"/>
              <a:ext cx="2702272" cy="124748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39" idx="5"/>
            </p:cNvCxnSpPr>
            <p:nvPr/>
          </p:nvCxnSpPr>
          <p:spPr>
            <a:xfrm>
              <a:off x="2215328" y="1897758"/>
              <a:ext cx="2578587" cy="464258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32" idx="4"/>
            </p:cNvCxnSpPr>
            <p:nvPr/>
          </p:nvCxnSpPr>
          <p:spPr>
            <a:xfrm>
              <a:off x="3760341" y="594188"/>
              <a:ext cx="1033574" cy="1767828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47" idx="5"/>
            </p:cNvCxnSpPr>
            <p:nvPr/>
          </p:nvCxnSpPr>
          <p:spPr>
            <a:xfrm>
              <a:off x="4458091" y="1996838"/>
              <a:ext cx="335824" cy="365178"/>
            </a:xfrm>
            <a:prstGeom prst="line">
              <a:avLst/>
            </a:prstGeom>
            <a:ln w="127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Oval 106" hidden="1"/>
          <p:cNvSpPr>
            <a:spLocks noChangeAspect="1"/>
          </p:cNvSpPr>
          <p:nvPr/>
        </p:nvSpPr>
        <p:spPr>
          <a:xfrm>
            <a:off x="3982453" y="1990952"/>
            <a:ext cx="1148502" cy="1148502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</a:gradFill>
          <a:ln>
            <a:solidFill>
              <a:schemeClr val="accent1">
                <a:shade val="95000"/>
                <a:satMod val="105000"/>
                <a:alpha val="36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Oval 1" hidden="1"/>
          <p:cNvSpPr/>
          <p:nvPr/>
        </p:nvSpPr>
        <p:spPr>
          <a:xfrm>
            <a:off x="4547555" y="2145169"/>
            <a:ext cx="457200" cy="457200"/>
          </a:xfrm>
          <a:prstGeom prst="ellips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63" name="Can 1262" hidden="1"/>
          <p:cNvSpPr/>
          <p:nvPr/>
        </p:nvSpPr>
        <p:spPr>
          <a:xfrm>
            <a:off x="4471004" y="2235634"/>
            <a:ext cx="647700" cy="495438"/>
          </a:xfrm>
          <a:prstGeom prst="ca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1" name="CONNECTED PORTFOLIO"/>
          <p:cNvSpPr txBox="1"/>
          <p:nvPr/>
        </p:nvSpPr>
        <p:spPr>
          <a:xfrm>
            <a:off x="6458706" y="4237050"/>
            <a:ext cx="2494393" cy="23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57150" tIns="0" rIns="57150" bIns="0" rtlCol="0" anchor="ctr" anchorCtr="0">
            <a:spAutoFit/>
          </a:bodyPr>
          <a:lstStyle/>
          <a:p>
            <a:pPr algn="ctr" defTabSz="457178">
              <a:spcBef>
                <a:spcPct val="0"/>
              </a:spcBef>
            </a:pPr>
            <a:r>
              <a:rPr lang="en-US" sz="1500" dirty="0">
                <a:solidFill>
                  <a:srgbClr val="3B5490"/>
                </a:solidFill>
              </a:rPr>
              <a:t>CONNECTED PORTFOLIO</a:t>
            </a:r>
          </a:p>
        </p:txBody>
      </p:sp>
      <p:grpSp>
        <p:nvGrpSpPr>
          <p:cNvPr id="5" name="Group 4" hidden="1"/>
          <p:cNvGrpSpPr/>
          <p:nvPr/>
        </p:nvGrpSpPr>
        <p:grpSpPr>
          <a:xfrm>
            <a:off x="1489709" y="119033"/>
            <a:ext cx="5555520" cy="4882430"/>
            <a:chOff x="1986279" y="158710"/>
            <a:chExt cx="7407360" cy="6509907"/>
          </a:xfrm>
        </p:grpSpPr>
        <p:sp>
          <p:nvSpPr>
            <p:cNvPr id="115" name="Oval 114"/>
            <p:cNvSpPr/>
            <p:nvPr/>
          </p:nvSpPr>
          <p:spPr>
            <a:xfrm>
              <a:off x="5710091" y="158710"/>
              <a:ext cx="178085" cy="17808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5774019" y="800274"/>
              <a:ext cx="178085" cy="17808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4292257" y="4250109"/>
              <a:ext cx="278543" cy="278543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3194063" y="4827742"/>
              <a:ext cx="426949" cy="42694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1986279" y="3486667"/>
              <a:ext cx="627771" cy="62777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8655348" y="2583506"/>
              <a:ext cx="506859" cy="506859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6908170" y="1711343"/>
              <a:ext cx="394984" cy="39498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4721488" y="247754"/>
              <a:ext cx="552521" cy="55252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4471525" y="1601432"/>
              <a:ext cx="385852" cy="38585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655349" y="4751400"/>
              <a:ext cx="385852" cy="38585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5606208" y="4954600"/>
              <a:ext cx="501151" cy="50115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4131291" y="5478722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3823067" y="3992393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3" name="Oval 132"/>
            <p:cNvSpPr/>
            <p:nvPr/>
          </p:nvSpPr>
          <p:spPr>
            <a:xfrm>
              <a:off x="3718043" y="3594891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2674644" y="2275281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2464592" y="2836934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3977179" y="6360393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5490908" y="5789794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8036616" y="5880066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6579968" y="4946467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8097119" y="3688189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9008094" y="4259519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664995" y="2407387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5973219" y="1266415"/>
              <a:ext cx="308224" cy="30822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5375038" y="1613453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6931572" y="1420527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8578291" y="2029271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8036616" y="1102599"/>
              <a:ext cx="394984" cy="394984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7726678" y="4092951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7815151" y="4944323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7149042" y="4856006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7207832" y="5635682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962394" y="6514505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5031996" y="5046495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5521731" y="4109538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5825956" y="3716754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6053584" y="4130977"/>
              <a:ext cx="257087" cy="257087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6791159" y="2821233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119339" y="1780851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6196395" y="2031649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6865356" y="4084611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6579968" y="4701894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9239527" y="4624838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8468966" y="5401666"/>
              <a:ext cx="154112" cy="15411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5825957" y="3273216"/>
              <a:ext cx="227625" cy="2276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01740" y="113016"/>
            <a:ext cx="5555520" cy="4882430"/>
            <a:chOff x="2002320" y="150688"/>
            <a:chExt cx="7407360" cy="6509907"/>
          </a:xfrm>
        </p:grpSpPr>
        <p:sp>
          <p:nvSpPr>
            <p:cNvPr id="25" name="Oval 24"/>
            <p:cNvSpPr/>
            <p:nvPr/>
          </p:nvSpPr>
          <p:spPr>
            <a:xfrm>
              <a:off x="5726132" y="150688"/>
              <a:ext cx="178085" cy="178085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790060" y="792252"/>
              <a:ext cx="178085" cy="178085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308298" y="4242087"/>
              <a:ext cx="278543" cy="278543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210104" y="4819720"/>
              <a:ext cx="426949" cy="426949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002320" y="3478645"/>
              <a:ext cx="627771" cy="627771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671389" y="2575484"/>
              <a:ext cx="506859" cy="506859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924211" y="1703321"/>
              <a:ext cx="394984" cy="39498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4737529" y="239732"/>
              <a:ext cx="552521" cy="552521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487566" y="1593410"/>
              <a:ext cx="385852" cy="38585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8671390" y="4743378"/>
              <a:ext cx="385852" cy="38585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622249" y="4946578"/>
              <a:ext cx="501151" cy="501151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147332" y="5470700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9108" y="3984371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734084" y="3586869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690685" y="2267259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480633" y="2828912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993220" y="6352371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506949" y="5781772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8052657" y="5872044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6596009" y="4938445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8113160" y="3680167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9024135" y="4251497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681036" y="2399365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989260" y="1258393"/>
              <a:ext cx="308224" cy="30822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391079" y="1605431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947613" y="1412505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594332" y="2021249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8052657" y="1094577"/>
              <a:ext cx="394984" cy="394984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7742719" y="4084929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7831192" y="4936301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7165083" y="4847984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223873" y="5627660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978435" y="6506483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048037" y="5038473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537772" y="4101516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5841997" y="3708732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069625" y="4122955"/>
              <a:ext cx="257087" cy="257087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6807200" y="2813211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135380" y="1772829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6212436" y="2023627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6881397" y="4076589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596009" y="4693872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255568" y="4616816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485007" y="5393644"/>
              <a:ext cx="154112" cy="154112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5841998" y="3265194"/>
              <a:ext cx="227625" cy="227625"/>
            </a:xfrm>
            <a:prstGeom prst="ellips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226" name="Oval 225"/>
          <p:cNvSpPr/>
          <p:nvPr/>
        </p:nvSpPr>
        <p:spPr>
          <a:xfrm>
            <a:off x="3666057" y="1706810"/>
            <a:ext cx="1690276" cy="1690276"/>
          </a:xfrm>
          <a:prstGeom prst="ellipse">
            <a:avLst/>
          </a:prstGeom>
          <a:solidFill>
            <a:schemeClr val="bg1">
              <a:alpha val="9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>
              <a:solidFill>
                <a:prstClr val="white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3806901" y="1841212"/>
            <a:ext cx="1418859" cy="1418847"/>
          </a:xfrm>
          <a:prstGeom prst="ellipse">
            <a:avLst/>
          </a:prstGeom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balanced" dir="t">
              <a:rot lat="0" lon="0" rev="2400000"/>
            </a:lightRig>
          </a:scene3d>
          <a:sp3d prstMaterial="dkEdge"/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99761" y="1844788"/>
            <a:ext cx="1418859" cy="1418847"/>
            <a:chOff x="3799761" y="1844788"/>
            <a:chExt cx="1418859" cy="1418847"/>
          </a:xfrm>
        </p:grpSpPr>
        <p:sp>
          <p:nvSpPr>
            <p:cNvPr id="171" name="Oval 170"/>
            <p:cNvSpPr/>
            <p:nvPr/>
          </p:nvSpPr>
          <p:spPr>
            <a:xfrm>
              <a:off x="3799761" y="1844788"/>
              <a:ext cx="1418859" cy="1418847"/>
            </a:xfrm>
            <a:prstGeom prst="ellipse">
              <a:avLst/>
            </a:prstGeom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32000" endPos="19000" dist="50800" dir="5400000" sy="-100000" algn="bl" rotWithShape="0"/>
            </a:effectLst>
            <a:scene3d>
              <a:camera prst="orthographicFront"/>
              <a:lightRig rig="balanced" dir="t">
                <a:rot lat="0" lon="0" rev="2400000"/>
              </a:lightRig>
            </a:scene3d>
            <a:sp3d prstMaterial="dkEdge"/>
          </p:spPr>
          <p:style>
            <a:lnRef idx="1">
              <a:schemeClr val="accent1"/>
            </a:lnRef>
            <a:fillRef idx="1003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57150" tIns="28575" rIns="57150" bIns="28575" rtlCol="0" anchor="ctr"/>
            <a:lstStyle/>
            <a:p>
              <a:pPr algn="ctr" defTabSz="457178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73" name="Picture 172" descr="InEight_White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2098" y="2126033"/>
              <a:ext cx="533292" cy="9526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2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" decel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53" presetClass="exit" presetSubtype="5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6" dur="4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07" grpId="2" animBg="1"/>
      <p:bldP spid="1263" grpId="0" animBg="1"/>
      <p:bldP spid="101" grpId="0" animBg="1"/>
      <p:bldP spid="226" grpId="0" animBg="1"/>
      <p:bldP spid="227" grpId="0" animBg="1"/>
      <p:bldP spid="2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5990" y="2612601"/>
            <a:ext cx="3901709" cy="427040"/>
          </a:xfrm>
          <a:prstGeom prst="rect">
            <a:avLst/>
          </a:prstGeom>
        </p:spPr>
        <p:txBody>
          <a:bodyPr vert="horz" wrap="none" lIns="57150" tIns="28575" rIns="57150" bIns="28575" rtlCol="0" anchor="b">
            <a:spAutoFit/>
          </a:bodyPr>
          <a:lstStyle/>
          <a:p>
            <a:pPr defTabSz="342900">
              <a:spcBef>
                <a:spcPts val="450"/>
              </a:spcBef>
              <a:spcAft>
                <a:spcPts val="450"/>
              </a:spcAft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Building Project Confidence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9263" y="2109588"/>
            <a:ext cx="1074012" cy="427040"/>
          </a:xfrm>
          <a:prstGeom prst="rect">
            <a:avLst/>
          </a:prstGeom>
        </p:spPr>
        <p:txBody>
          <a:bodyPr vert="horz" wrap="none" lIns="57150" tIns="28575" rIns="57150" bIns="28575" rtlCol="0">
            <a:spAutoFit/>
          </a:bodyPr>
          <a:lstStyle/>
          <a:p>
            <a:pPr defTabSz="342900">
              <a:spcBef>
                <a:spcPts val="450"/>
              </a:spcBef>
              <a:spcAft>
                <a:spcPts val="450"/>
              </a:spcAft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InEight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3" name="Group 2" hidden="1"/>
          <p:cNvGrpSpPr/>
          <p:nvPr/>
        </p:nvGrpSpPr>
        <p:grpSpPr>
          <a:xfrm>
            <a:off x="1657905" y="1875586"/>
            <a:ext cx="1363751" cy="1363751"/>
            <a:chOff x="2210539" y="2500781"/>
            <a:chExt cx="1818334" cy="1818334"/>
          </a:xfrm>
        </p:grpSpPr>
        <p:grpSp>
          <p:nvGrpSpPr>
            <p:cNvPr id="16" name="Group 15"/>
            <p:cNvGrpSpPr/>
            <p:nvPr/>
          </p:nvGrpSpPr>
          <p:grpSpPr>
            <a:xfrm>
              <a:off x="2210539" y="2500781"/>
              <a:ext cx="1818334" cy="1818334"/>
              <a:chOff x="8503116" y="1234589"/>
              <a:chExt cx="1818334" cy="181833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503116" y="1234589"/>
                <a:ext cx="1818334" cy="1818334"/>
              </a:xfrm>
              <a:prstGeom prst="ellipse">
                <a:avLst/>
              </a:prstGeom>
              <a:solidFill>
                <a:srgbClr val="3B549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8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Donut 17"/>
              <p:cNvSpPr/>
              <p:nvPr/>
            </p:nvSpPr>
            <p:spPr>
              <a:xfrm>
                <a:off x="8648956" y="1382230"/>
                <a:ext cx="1536946" cy="1536946"/>
              </a:xfrm>
              <a:prstGeom prst="donut">
                <a:avLst>
                  <a:gd name="adj" fmla="val 382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78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2673992" y="3814588"/>
              <a:ext cx="852488" cy="61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97842" y="3353388"/>
              <a:ext cx="204788" cy="415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38608" y="3511292"/>
              <a:ext cx="204788" cy="258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Up Arrow 21"/>
            <p:cNvSpPr/>
            <p:nvPr/>
          </p:nvSpPr>
          <p:spPr>
            <a:xfrm>
              <a:off x="3136964" y="2962238"/>
              <a:ext cx="452582" cy="806542"/>
            </a:xfrm>
            <a:prstGeom prst="upArrow">
              <a:avLst>
                <a:gd name="adj1" fmla="val 45918"/>
                <a:gd name="adj2" fmla="val 68327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91448" y="1790474"/>
            <a:ext cx="885094" cy="1557160"/>
            <a:chOff x="2865507" y="1965092"/>
            <a:chExt cx="1515515" cy="266626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376" b="31380"/>
            <a:stretch/>
          </p:blipFill>
          <p:spPr>
            <a:xfrm>
              <a:off x="2865507" y="2075414"/>
              <a:ext cx="1515515" cy="2555947"/>
            </a:xfrm>
            <a:prstGeom prst="rect">
              <a:avLst/>
            </a:prstGeom>
          </p:spPr>
        </p:pic>
        <p:sp>
          <p:nvSpPr>
            <p:cNvPr id="14" name="Isosceles Triangle 13"/>
            <p:cNvSpPr/>
            <p:nvPr/>
          </p:nvSpPr>
          <p:spPr>
            <a:xfrm rot="19469545">
              <a:off x="3044649" y="1974996"/>
              <a:ext cx="317519" cy="308704"/>
            </a:xfrm>
            <a:prstGeom prst="triangle">
              <a:avLst>
                <a:gd name="adj" fmla="val 16235"/>
              </a:avLst>
            </a:prstGeom>
            <a:solidFill>
              <a:srgbClr val="01AB5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 rot="2137460">
              <a:off x="3947169" y="1965092"/>
              <a:ext cx="317519" cy="308704"/>
            </a:xfrm>
            <a:prstGeom prst="triangle">
              <a:avLst>
                <a:gd name="adj" fmla="val 82937"/>
              </a:avLst>
            </a:prstGeom>
            <a:solidFill>
              <a:srgbClr val="0082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8" name="Straight Connector 27" hidden="1"/>
          <p:cNvCxnSpPr/>
          <p:nvPr/>
        </p:nvCxnSpPr>
        <p:spPr>
          <a:xfrm>
            <a:off x="-337690" y="2572774"/>
            <a:ext cx="965162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 hidden="1"/>
          <p:cNvCxnSpPr/>
          <p:nvPr/>
        </p:nvCxnSpPr>
        <p:spPr>
          <a:xfrm>
            <a:off x="-200530" y="1863963"/>
            <a:ext cx="965162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 hidden="1"/>
          <p:cNvCxnSpPr/>
          <p:nvPr/>
        </p:nvCxnSpPr>
        <p:spPr>
          <a:xfrm>
            <a:off x="-200530" y="3270624"/>
            <a:ext cx="9651627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hidden="1"/>
          <p:cNvCxnSpPr/>
          <p:nvPr/>
        </p:nvCxnSpPr>
        <p:spPr>
          <a:xfrm>
            <a:off x="3857186" y="0"/>
            <a:ext cx="0" cy="5143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 hidden="1"/>
          <p:cNvCxnSpPr/>
          <p:nvPr/>
        </p:nvCxnSpPr>
        <p:spPr>
          <a:xfrm>
            <a:off x="3043643" y="-6723"/>
            <a:ext cx="0" cy="5143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Trends in Construction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9033" y="1057911"/>
            <a:ext cx="8054735" cy="3168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54605F"/>
                </a:solidFill>
              </a:rPr>
              <a:t>Is Mobile a Priority?</a:t>
            </a:r>
          </a:p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54605F"/>
                </a:solidFill>
              </a:rPr>
              <a:t>Mobile Device Types</a:t>
            </a:r>
          </a:p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54605F"/>
                </a:solidFill>
              </a:rPr>
              <a:t>Mobile Operating Systems</a:t>
            </a:r>
          </a:p>
          <a:p>
            <a:pPr>
              <a:lnSpc>
                <a:spcPct val="130000"/>
              </a:lnSpc>
            </a:pPr>
            <a:r>
              <a:rPr lang="en-US" sz="1800" b="1" dirty="0" smtClean="0">
                <a:solidFill>
                  <a:srgbClr val="54605F"/>
                </a:solidFill>
              </a:rPr>
              <a:t>Mobile Functionality </a:t>
            </a:r>
            <a:br>
              <a:rPr lang="en-US" sz="1800" b="1" dirty="0" smtClean="0">
                <a:solidFill>
                  <a:srgbClr val="54605F"/>
                </a:solidFill>
              </a:rPr>
            </a:br>
            <a:endParaRPr lang="en-US" sz="2400" dirty="0" smtClean="0">
              <a:solidFill>
                <a:srgbClr val="54605F"/>
              </a:solidFill>
            </a:endParaRPr>
          </a:p>
          <a:p>
            <a:pPr marL="0" lvl="1" indent="0">
              <a:buFont typeface="Arial"/>
              <a:buNone/>
            </a:pPr>
            <a:endParaRPr lang="en-US" sz="2400" dirty="0">
              <a:solidFill>
                <a:srgbClr val="546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Mobile a Priority?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7" b="2080"/>
          <a:stretch/>
        </p:blipFill>
        <p:spPr bwMode="auto">
          <a:xfrm>
            <a:off x="570192" y="1166395"/>
            <a:ext cx="6415423" cy="379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8307" y="4181980"/>
            <a:ext cx="1448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JBKnowledge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</a:t>
            </a:r>
            <a:b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 Construction Technology Report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192" y="797063"/>
            <a:ext cx="804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</a:rPr>
              <a:t>How important are mobile capabilities when selecting solutions?</a:t>
            </a:r>
            <a:endParaRPr lang="en-US" dirty="0">
              <a:solidFill>
                <a:srgbClr val="5460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1340"/>
            <a:ext cx="8261249" cy="379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0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Operating 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68092" y="4276094"/>
            <a:ext cx="28973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JBKnowledge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 </a:t>
            </a:r>
            <a:b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2014 Construction Technology Report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3" r="27923"/>
          <a:stretch/>
        </p:blipFill>
        <p:spPr bwMode="auto">
          <a:xfrm>
            <a:off x="608993" y="961485"/>
            <a:ext cx="4429511" cy="391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4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Functionality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00596" y="4818037"/>
            <a:ext cx="4217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Source: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JBKnowledge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2014 Construction Technology Report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030" y="796645"/>
            <a:ext cx="804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</a:rPr>
              <a:t>Which of your software providers offer a mobile app?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741" y="4490261"/>
            <a:ext cx="7709075" cy="276999"/>
          </a:xfrm>
          <a:prstGeom prst="rect">
            <a:avLst/>
          </a:prstGeom>
          <a:solidFill>
            <a:schemeClr val="bg1"/>
          </a:solidFill>
          <a:ln>
            <a:solidFill>
              <a:srgbClr val="416A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16A9B"/>
                </a:solidFill>
              </a:rPr>
              <a:t>OTHER INCLUDED • Daily Payroll &amp; Reports • Field Service Management • Safety • Document Management</a:t>
            </a:r>
            <a:endParaRPr lang="en-US" sz="1200" dirty="0">
              <a:solidFill>
                <a:srgbClr val="416A9B"/>
              </a:solidFill>
            </a:endParaRPr>
          </a:p>
        </p:txBody>
      </p:sp>
      <p:pic>
        <p:nvPicPr>
          <p:cNvPr id="7" name="Picture 6" descr="Screen Shot 2015-05-26 at 8.23.23 PM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6"/>
          <a:stretch/>
        </p:blipFill>
        <p:spPr>
          <a:xfrm>
            <a:off x="551741" y="1165977"/>
            <a:ext cx="7709075" cy="33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095330"/>
            <a:ext cx="8229600" cy="915796"/>
          </a:xfrm>
        </p:spPr>
        <p:txBody>
          <a:bodyPr anchor="ctr"/>
          <a:lstStyle/>
          <a:p>
            <a:r>
              <a:rPr lang="en-US" sz="4800" dirty="0" smtClean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5463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Story - Superintendent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895021" y="1201874"/>
            <a:ext cx="5100875" cy="36663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54605F"/>
                </a:solidFill>
              </a:rPr>
              <a:t>John Smith, </a:t>
            </a:r>
            <a:r>
              <a:rPr lang="en-US" sz="1800" i="1" u="sng" dirty="0" smtClean="0">
                <a:solidFill>
                  <a:srgbClr val="54605F"/>
                </a:solidFill>
              </a:rPr>
              <a:t>Superintendent</a:t>
            </a:r>
            <a:endParaRPr lang="en-US" sz="1800" i="1" u="sng" dirty="0">
              <a:solidFill>
                <a:srgbClr val="54605F"/>
              </a:solidFill>
            </a:endParaRPr>
          </a:p>
          <a:p>
            <a:pPr>
              <a:spcBef>
                <a:spcPts val="0"/>
              </a:spcBef>
            </a:pPr>
            <a:endParaRPr lang="en-US" sz="1800" b="1" dirty="0" smtClean="0">
              <a:solidFill>
                <a:srgbClr val="54605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54605F"/>
                </a:solidFill>
              </a:rPr>
              <a:t>Responsibility:</a:t>
            </a:r>
            <a:r>
              <a:rPr lang="en-US" sz="1800" b="1" dirty="0">
                <a:solidFill>
                  <a:srgbClr val="54605F"/>
                </a:solidFill>
              </a:rPr>
              <a:t> </a:t>
            </a:r>
            <a:endParaRPr lang="en-US" sz="1800" b="1" dirty="0" smtClean="0">
              <a:solidFill>
                <a:srgbClr val="54605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54605F"/>
                </a:solidFill>
              </a:rPr>
              <a:t>Manage all project activity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54605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54605F"/>
                </a:solidFill>
              </a:rPr>
              <a:t>Problems: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54605F"/>
                </a:solidFill>
              </a:rPr>
              <a:t>Lack of visibility into jobsite activity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54605F"/>
                </a:solidFill>
              </a:rPr>
              <a:t>Misalignment between office and field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54605F"/>
                </a:solidFill>
              </a:rPr>
              <a:t>Hidden inefficiencies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54605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54605F"/>
                </a:solidFill>
              </a:rPr>
              <a:t>Tools: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54605F"/>
                </a:solidFill>
              </a:rPr>
              <a:t>Reporting, Microsoft Excel, HD Performance</a:t>
            </a:r>
            <a:r>
              <a:rPr lang="en-US" sz="1800" dirty="0">
                <a:solidFill>
                  <a:srgbClr val="54605F"/>
                </a:solidFill>
              </a:rPr>
              <a:t> 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 rot="21309764">
            <a:off x="560325" y="1320797"/>
            <a:ext cx="2932075" cy="327841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1309764">
            <a:off x="808511" y="3984235"/>
            <a:ext cx="263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54605F"/>
                </a:solidFill>
                <a:latin typeface="Marker Felt"/>
                <a:cs typeface="Marker Felt"/>
              </a:rPr>
              <a:t>Superintendent</a:t>
            </a:r>
            <a:endParaRPr lang="en-US" i="1" dirty="0">
              <a:solidFill>
                <a:srgbClr val="54605F"/>
              </a:solidFill>
              <a:latin typeface="Marker Felt"/>
              <a:cs typeface="Marker Fe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9" t="4546" r="1" b="22931"/>
          <a:stretch/>
        </p:blipFill>
        <p:spPr>
          <a:xfrm rot="21309764">
            <a:off x="683961" y="1460863"/>
            <a:ext cx="2638798" cy="241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Story - Foreman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895022" y="1201874"/>
            <a:ext cx="4527176" cy="36663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u="sng" dirty="0" smtClean="0">
                <a:solidFill>
                  <a:srgbClr val="54605F"/>
                </a:solidFill>
              </a:rPr>
              <a:t>Frank Williams, </a:t>
            </a:r>
            <a:r>
              <a:rPr lang="en-US" sz="1800" i="1" u="sng" dirty="0" smtClean="0">
                <a:solidFill>
                  <a:srgbClr val="54605F"/>
                </a:solidFill>
              </a:rPr>
              <a:t>Foreman</a:t>
            </a:r>
            <a:endParaRPr lang="en-US" sz="1800" i="1" u="sng" dirty="0">
              <a:solidFill>
                <a:srgbClr val="54605F"/>
              </a:solidFill>
            </a:endParaRPr>
          </a:p>
          <a:p>
            <a:pPr>
              <a:spcBef>
                <a:spcPts val="0"/>
              </a:spcBef>
            </a:pPr>
            <a:endParaRPr lang="en-US" sz="1800" b="1" dirty="0" smtClean="0">
              <a:solidFill>
                <a:srgbClr val="54605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54605F"/>
                </a:solidFill>
              </a:rPr>
              <a:t>Responsibility:</a:t>
            </a:r>
            <a:r>
              <a:rPr lang="en-US" sz="1800" b="1" dirty="0">
                <a:solidFill>
                  <a:srgbClr val="54605F"/>
                </a:solidFill>
              </a:rPr>
              <a:t> </a:t>
            </a:r>
            <a:endParaRPr lang="en-US" sz="1800" b="1" dirty="0" smtClean="0">
              <a:solidFill>
                <a:srgbClr val="54605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54605F"/>
                </a:solidFill>
              </a:rPr>
              <a:t>Assign daily tasks to crew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54605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54605F"/>
                </a:solidFill>
              </a:rPr>
              <a:t>Problems: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54605F"/>
                </a:solidFill>
              </a:rPr>
              <a:t>Inefficient </a:t>
            </a:r>
            <a:r>
              <a:rPr lang="en-US" sz="1800" dirty="0" smtClean="0">
                <a:solidFill>
                  <a:srgbClr val="54605F"/>
                </a:solidFill>
              </a:rPr>
              <a:t>paper-based timesheets</a:t>
            </a:r>
            <a:endParaRPr lang="en-US" sz="1800" dirty="0">
              <a:solidFill>
                <a:srgbClr val="54605F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54605F"/>
                </a:solidFill>
              </a:rPr>
              <a:t>Documenting jobsite issues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54605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54605F"/>
                </a:solidFill>
              </a:rPr>
              <a:t>Tools: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54605F"/>
                </a:solidFill>
              </a:rPr>
              <a:t>Field </a:t>
            </a:r>
            <a:r>
              <a:rPr lang="en-US" sz="1800" dirty="0">
                <a:solidFill>
                  <a:srgbClr val="54605F"/>
                </a:solidFill>
              </a:rPr>
              <a:t>book </a:t>
            </a:r>
            <a:r>
              <a:rPr lang="en-US" sz="1800" dirty="0" smtClean="0">
                <a:solidFill>
                  <a:srgbClr val="54605F"/>
                </a:solidFill>
              </a:rPr>
              <a:t>and Microsoft Excel</a:t>
            </a:r>
            <a:r>
              <a:rPr lang="en-US" sz="1800" dirty="0">
                <a:solidFill>
                  <a:srgbClr val="54605F"/>
                </a:solidFill>
              </a:rPr>
              <a:t> 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 rot="21309764">
            <a:off x="560325" y="1320797"/>
            <a:ext cx="2932075" cy="3278416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7681" r="39118" b="21954"/>
          <a:stretch/>
        </p:blipFill>
        <p:spPr>
          <a:xfrm rot="21309764">
            <a:off x="683961" y="1460863"/>
            <a:ext cx="2638798" cy="24162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309764">
            <a:off x="808511" y="3984235"/>
            <a:ext cx="263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54605F"/>
                </a:solidFill>
                <a:latin typeface="Marker Felt"/>
                <a:cs typeface="Marker Felt"/>
              </a:rPr>
              <a:t>Foreman</a:t>
            </a:r>
            <a:endParaRPr lang="en-US" i="1" dirty="0">
              <a:solidFill>
                <a:srgbClr val="54605F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419057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The HD Field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700" dirty="0" smtClean="0"/>
              <a:t>Presented by: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209176" y="3745331"/>
            <a:ext cx="2988236" cy="1244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D-Field-Solu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29" y="3868688"/>
            <a:ext cx="2471271" cy="9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095330"/>
            <a:ext cx="8229600" cy="915796"/>
          </a:xfrm>
        </p:spPr>
        <p:txBody>
          <a:bodyPr anchor="ctr"/>
          <a:lstStyle/>
          <a:p>
            <a:r>
              <a:rPr lang="en-US" sz="4800" dirty="0" smtClean="0"/>
              <a:t>The HD Field Solution</a:t>
            </a:r>
          </a:p>
        </p:txBody>
      </p:sp>
      <p:pic>
        <p:nvPicPr>
          <p:cNvPr id="3" name="Picture 2" descr="HD-Field-Solu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29" y="3868688"/>
            <a:ext cx="2471271" cy="98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256"/>
          <p:cNvGrpSpPr/>
          <p:nvPr/>
        </p:nvGrpSpPr>
        <p:grpSpPr>
          <a:xfrm rot="10800000">
            <a:off x="2053979" y="3189869"/>
            <a:ext cx="7009467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258" name="Rounded Rectangle 257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ounded Rectangle 258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 rot="10800000">
            <a:off x="2047303" y="473485"/>
            <a:ext cx="7001401" cy="365760"/>
            <a:chOff x="2196654" y="723176"/>
            <a:chExt cx="895822" cy="847495"/>
          </a:xfrm>
          <a:solidFill>
            <a:srgbClr val="416A9B"/>
          </a:solidFill>
        </p:grpSpPr>
        <p:sp>
          <p:nvSpPr>
            <p:cNvPr id="261" name="Rounded Rectangle 260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ounded Rectangle 261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 rot="10800000">
            <a:off x="2052440" y="1634406"/>
            <a:ext cx="6996271" cy="365760"/>
            <a:chOff x="2196654" y="723176"/>
            <a:chExt cx="895822" cy="847495"/>
          </a:xfrm>
          <a:solidFill>
            <a:srgbClr val="416A9B"/>
          </a:solidFill>
        </p:grpSpPr>
        <p:sp>
          <p:nvSpPr>
            <p:cNvPr id="264" name="Rounded Rectangle 263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" name="TextBox 265"/>
          <p:cNvSpPr txBox="1"/>
          <p:nvPr/>
        </p:nvSpPr>
        <p:spPr>
          <a:xfrm>
            <a:off x="3273310" y="1669846"/>
            <a:ext cx="2394379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Enterprise solution including interactive dashboards and self-service reporting</a:t>
            </a:r>
            <a:endParaRPr lang="en-US" sz="900" dirty="0">
              <a:solidFill>
                <a:srgbClr val="C5FFD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67" name="Group 266"/>
          <p:cNvGrpSpPr/>
          <p:nvPr/>
        </p:nvGrpSpPr>
        <p:grpSpPr>
          <a:xfrm rot="10800000">
            <a:off x="2044554" y="860014"/>
            <a:ext cx="7004153" cy="365760"/>
            <a:chOff x="2196654" y="723176"/>
            <a:chExt cx="895822" cy="847495"/>
          </a:xfrm>
          <a:solidFill>
            <a:srgbClr val="416A9B"/>
          </a:solidFill>
        </p:grpSpPr>
        <p:sp>
          <p:nvSpPr>
            <p:cNvPr id="268" name="Rounded Rectangle 267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ounded Rectangle 268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 rot="10800000">
            <a:off x="2041208" y="4358692"/>
            <a:ext cx="1420077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271" name="Rounded Rectangle 270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ounded Rectangle 271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3" name="Group 272"/>
          <p:cNvGrpSpPr/>
          <p:nvPr/>
        </p:nvGrpSpPr>
        <p:grpSpPr>
          <a:xfrm rot="10800000">
            <a:off x="2041444" y="3964819"/>
            <a:ext cx="1420077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274" name="Rounded Rectangle 273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Rounded Rectangle 274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6" name="Group 275"/>
          <p:cNvGrpSpPr/>
          <p:nvPr/>
        </p:nvGrpSpPr>
        <p:grpSpPr>
          <a:xfrm rot="10800000">
            <a:off x="2041208" y="4754727"/>
            <a:ext cx="1420077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277" name="Rounded Rectangle 276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Rounded Rectangle 277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9" name="Group 278"/>
          <p:cNvGrpSpPr/>
          <p:nvPr/>
        </p:nvGrpSpPr>
        <p:grpSpPr>
          <a:xfrm rot="10800000">
            <a:off x="2029597" y="2411683"/>
            <a:ext cx="1420077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280" name="Rounded Rectangle 279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Rounded Rectangle 280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/>
          <p:cNvGrpSpPr/>
          <p:nvPr/>
        </p:nvGrpSpPr>
        <p:grpSpPr>
          <a:xfrm rot="10800000">
            <a:off x="2038459" y="2017810"/>
            <a:ext cx="1420077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283" name="Rounded Rectangle 282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Rounded Rectangle 283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5" name="Group 284"/>
          <p:cNvGrpSpPr/>
          <p:nvPr/>
        </p:nvGrpSpPr>
        <p:grpSpPr>
          <a:xfrm rot="10800000">
            <a:off x="2029597" y="2799092"/>
            <a:ext cx="1420077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286" name="Rounded Rectangle 285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Rounded Rectangle 286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908345" y="3395853"/>
            <a:ext cx="994262" cy="1509344"/>
            <a:chOff x="542686" y="1925444"/>
            <a:chExt cx="895822" cy="1300976"/>
          </a:xfrm>
          <a:solidFill>
            <a:srgbClr val="21A761"/>
          </a:solidFill>
        </p:grpSpPr>
        <p:sp>
          <p:nvSpPr>
            <p:cNvPr id="289" name="Rounded Rectangle 288"/>
            <p:cNvSpPr/>
            <p:nvPr/>
          </p:nvSpPr>
          <p:spPr>
            <a:xfrm rot="16200000">
              <a:off x="712750" y="2500662"/>
              <a:ext cx="1300976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Rounded Rectangle 289"/>
            <p:cNvSpPr/>
            <p:nvPr/>
          </p:nvSpPr>
          <p:spPr>
            <a:xfrm rot="16200000">
              <a:off x="330813" y="2137317"/>
              <a:ext cx="1300976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905149" y="16557"/>
            <a:ext cx="994262" cy="1743614"/>
            <a:chOff x="542686" y="1925444"/>
            <a:chExt cx="895822" cy="1300976"/>
          </a:xfrm>
          <a:solidFill>
            <a:srgbClr val="416A9B"/>
          </a:solidFill>
        </p:grpSpPr>
        <p:sp>
          <p:nvSpPr>
            <p:cNvPr id="292" name="Rounded Rectangle 291"/>
            <p:cNvSpPr/>
            <p:nvPr/>
          </p:nvSpPr>
          <p:spPr>
            <a:xfrm rot="16200000">
              <a:off x="712750" y="2500662"/>
              <a:ext cx="1300976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Rounded Rectangle 292"/>
            <p:cNvSpPr/>
            <p:nvPr/>
          </p:nvSpPr>
          <p:spPr>
            <a:xfrm rot="16200000">
              <a:off x="330813" y="2137317"/>
              <a:ext cx="1300976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4" name="Group 293"/>
          <p:cNvGrpSpPr/>
          <p:nvPr/>
        </p:nvGrpSpPr>
        <p:grpSpPr>
          <a:xfrm rot="10800000">
            <a:off x="2050060" y="90289"/>
            <a:ext cx="6996260" cy="365760"/>
            <a:chOff x="2196654" y="723176"/>
            <a:chExt cx="895822" cy="847495"/>
          </a:xfrm>
          <a:solidFill>
            <a:srgbClr val="416A9B"/>
          </a:solidFill>
        </p:grpSpPr>
        <p:sp>
          <p:nvSpPr>
            <p:cNvPr id="295" name="Rounded Rectangle 294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Rounded Rectangle 295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7" name="Group 296"/>
          <p:cNvGrpSpPr/>
          <p:nvPr/>
        </p:nvGrpSpPr>
        <p:grpSpPr>
          <a:xfrm rot="10800000">
            <a:off x="3149323" y="4358697"/>
            <a:ext cx="5893311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298" name="Rounded Rectangle 297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Rounded Rectangle 298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0" name="Group 299"/>
          <p:cNvGrpSpPr/>
          <p:nvPr/>
        </p:nvGrpSpPr>
        <p:grpSpPr>
          <a:xfrm rot="10800000">
            <a:off x="3149559" y="3964824"/>
            <a:ext cx="5893072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301" name="Rounded Rectangle 300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Rounded Rectangle 301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3" name="Group 302"/>
          <p:cNvGrpSpPr/>
          <p:nvPr/>
        </p:nvGrpSpPr>
        <p:grpSpPr>
          <a:xfrm rot="10800000">
            <a:off x="3149323" y="4754733"/>
            <a:ext cx="5893314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304" name="Rounded Rectangle 303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Rounded Rectangle 304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6" name="TextBox 305"/>
          <p:cNvSpPr txBox="1"/>
          <p:nvPr/>
        </p:nvSpPr>
        <p:spPr>
          <a:xfrm>
            <a:off x="914445" y="762566"/>
            <a:ext cx="975670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HD</a:t>
            </a:r>
            <a:endParaRPr kumimoji="0" lang="en-US" sz="15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908348" y="2217860"/>
            <a:ext cx="982986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InFiniD</a:t>
            </a:r>
            <a:r>
              <a:rPr kumimoji="0" lang="en-US" sz="1100" i="0" u="none" strike="noStrike" kern="1200" cap="none" spc="0" normalizeH="0" baseline="6000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TM</a:t>
            </a:r>
            <a:endParaRPr kumimoji="0" lang="en-US" sz="1500" i="0" u="none" strike="noStrike" kern="1200" cap="none" spc="0" normalizeH="0" baseline="6000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903665" y="4042379"/>
            <a:ext cx="982986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[Interstellar]</a:t>
            </a:r>
            <a:endParaRPr kumimoji="0" lang="en-US" sz="1200" i="1" u="none" strike="noStrike" kern="1200" cap="none" spc="0" normalizeH="0" baseline="6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896416" y="1811454"/>
            <a:ext cx="994262" cy="1539143"/>
            <a:chOff x="542686" y="1925444"/>
            <a:chExt cx="895822" cy="1300976"/>
          </a:xfrm>
          <a:solidFill>
            <a:srgbClr val="981B26"/>
          </a:solidFill>
        </p:grpSpPr>
        <p:sp>
          <p:nvSpPr>
            <p:cNvPr id="310" name="Rounded Rectangle 309"/>
            <p:cNvSpPr/>
            <p:nvPr/>
          </p:nvSpPr>
          <p:spPr>
            <a:xfrm rot="16200000">
              <a:off x="712750" y="2500662"/>
              <a:ext cx="1300976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ounded Rectangle 310"/>
            <p:cNvSpPr/>
            <p:nvPr/>
          </p:nvSpPr>
          <p:spPr>
            <a:xfrm rot="16200000">
              <a:off x="330813" y="2137317"/>
              <a:ext cx="1300976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2" name="Flowchart: Data 79"/>
          <p:cNvSpPr/>
          <p:nvPr/>
        </p:nvSpPr>
        <p:spPr>
          <a:xfrm rot="16200000">
            <a:off x="1104332" y="2596644"/>
            <a:ext cx="1744840" cy="17784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4094"/>
              <a:gd name="connsiteY0" fmla="*/ 10000 h 10000"/>
              <a:gd name="connsiteX1" fmla="*/ 6094 w 14094"/>
              <a:gd name="connsiteY1" fmla="*/ 0 h 10000"/>
              <a:gd name="connsiteX2" fmla="*/ 14094 w 14094"/>
              <a:gd name="connsiteY2" fmla="*/ 0 h 10000"/>
              <a:gd name="connsiteX3" fmla="*/ 12094 w 14094"/>
              <a:gd name="connsiteY3" fmla="*/ 10000 h 10000"/>
              <a:gd name="connsiteX4" fmla="*/ 0 w 14094"/>
              <a:gd name="connsiteY4" fmla="*/ 10000 h 10000"/>
              <a:gd name="connsiteX0" fmla="*/ 0 w 14094"/>
              <a:gd name="connsiteY0" fmla="*/ 10545 h 10545"/>
              <a:gd name="connsiteX1" fmla="*/ 1883 w 14094"/>
              <a:gd name="connsiteY1" fmla="*/ 0 h 10545"/>
              <a:gd name="connsiteX2" fmla="*/ 14094 w 14094"/>
              <a:gd name="connsiteY2" fmla="*/ 545 h 10545"/>
              <a:gd name="connsiteX3" fmla="*/ 12094 w 14094"/>
              <a:gd name="connsiteY3" fmla="*/ 10545 h 10545"/>
              <a:gd name="connsiteX4" fmla="*/ 0 w 14094"/>
              <a:gd name="connsiteY4" fmla="*/ 10545 h 10545"/>
              <a:gd name="connsiteX0" fmla="*/ 0 w 14172"/>
              <a:gd name="connsiteY0" fmla="*/ 10273 h 10545"/>
              <a:gd name="connsiteX1" fmla="*/ 1961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545"/>
              <a:gd name="connsiteX1" fmla="*/ 2000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273"/>
              <a:gd name="connsiteX1" fmla="*/ 2000 w 14172"/>
              <a:gd name="connsiteY1" fmla="*/ 0 h 10273"/>
              <a:gd name="connsiteX2" fmla="*/ 14172 w 14172"/>
              <a:gd name="connsiteY2" fmla="*/ 545 h 10273"/>
              <a:gd name="connsiteX3" fmla="*/ 11936 w 14172"/>
              <a:gd name="connsiteY3" fmla="*/ 10188 h 10273"/>
              <a:gd name="connsiteX4" fmla="*/ 0 w 14172"/>
              <a:gd name="connsiteY4" fmla="*/ 10273 h 10273"/>
              <a:gd name="connsiteX0" fmla="*/ 0 w 14263"/>
              <a:gd name="connsiteY0" fmla="*/ 10273 h 10273"/>
              <a:gd name="connsiteX1" fmla="*/ 2091 w 14263"/>
              <a:gd name="connsiteY1" fmla="*/ 0 h 10273"/>
              <a:gd name="connsiteX2" fmla="*/ 14263 w 14263"/>
              <a:gd name="connsiteY2" fmla="*/ 545 h 10273"/>
              <a:gd name="connsiteX3" fmla="*/ 12027 w 14263"/>
              <a:gd name="connsiteY3" fmla="*/ 10188 h 10273"/>
              <a:gd name="connsiteX4" fmla="*/ 0 w 14263"/>
              <a:gd name="connsiteY4" fmla="*/ 10273 h 10273"/>
              <a:gd name="connsiteX0" fmla="*/ 0 w 14263"/>
              <a:gd name="connsiteY0" fmla="*/ 10273 h 10464"/>
              <a:gd name="connsiteX1" fmla="*/ 2091 w 14263"/>
              <a:gd name="connsiteY1" fmla="*/ 0 h 10464"/>
              <a:gd name="connsiteX2" fmla="*/ 14263 w 14263"/>
              <a:gd name="connsiteY2" fmla="*/ 545 h 10464"/>
              <a:gd name="connsiteX3" fmla="*/ 12164 w 14263"/>
              <a:gd name="connsiteY3" fmla="*/ 10464 h 10464"/>
              <a:gd name="connsiteX4" fmla="*/ 0 w 14263"/>
              <a:gd name="connsiteY4" fmla="*/ 10273 h 10464"/>
              <a:gd name="connsiteX0" fmla="*/ 0 w 14263"/>
              <a:gd name="connsiteY0" fmla="*/ 9804 h 9995"/>
              <a:gd name="connsiteX1" fmla="*/ 1721 w 14263"/>
              <a:gd name="connsiteY1" fmla="*/ 0 h 9995"/>
              <a:gd name="connsiteX2" fmla="*/ 14263 w 14263"/>
              <a:gd name="connsiteY2" fmla="*/ 76 h 9995"/>
              <a:gd name="connsiteX3" fmla="*/ 12164 w 14263"/>
              <a:gd name="connsiteY3" fmla="*/ 9995 h 9995"/>
              <a:gd name="connsiteX4" fmla="*/ 0 w 14263"/>
              <a:gd name="connsiteY4" fmla="*/ 9804 h 9995"/>
              <a:gd name="connsiteX0" fmla="*/ 0 w 9973"/>
              <a:gd name="connsiteY0" fmla="*/ 9575 h 10000"/>
              <a:gd name="connsiteX1" fmla="*/ 1180 w 9973"/>
              <a:gd name="connsiteY1" fmla="*/ 0 h 10000"/>
              <a:gd name="connsiteX2" fmla="*/ 9973 w 9973"/>
              <a:gd name="connsiteY2" fmla="*/ 76 h 10000"/>
              <a:gd name="connsiteX3" fmla="*/ 8501 w 9973"/>
              <a:gd name="connsiteY3" fmla="*/ 10000 h 10000"/>
              <a:gd name="connsiteX4" fmla="*/ 0 w 9973"/>
              <a:gd name="connsiteY4" fmla="*/ 9575 h 10000"/>
              <a:gd name="connsiteX0" fmla="*/ 0 w 10041"/>
              <a:gd name="connsiteY0" fmla="*/ 9575 h 10000"/>
              <a:gd name="connsiteX1" fmla="*/ 1224 w 10041"/>
              <a:gd name="connsiteY1" fmla="*/ 0 h 10000"/>
              <a:gd name="connsiteX2" fmla="*/ 10041 w 10041"/>
              <a:gd name="connsiteY2" fmla="*/ 76 h 10000"/>
              <a:gd name="connsiteX3" fmla="*/ 8565 w 10041"/>
              <a:gd name="connsiteY3" fmla="*/ 10000 h 10000"/>
              <a:gd name="connsiteX4" fmla="*/ 0 w 10041"/>
              <a:gd name="connsiteY4" fmla="*/ 9575 h 10000"/>
              <a:gd name="connsiteX0" fmla="*/ 0 w 10041"/>
              <a:gd name="connsiteY0" fmla="*/ 9575 h 9575"/>
              <a:gd name="connsiteX1" fmla="*/ 1224 w 10041"/>
              <a:gd name="connsiteY1" fmla="*/ 0 h 9575"/>
              <a:gd name="connsiteX2" fmla="*/ 10041 w 10041"/>
              <a:gd name="connsiteY2" fmla="*/ 76 h 9575"/>
              <a:gd name="connsiteX3" fmla="*/ 8866 w 10041"/>
              <a:gd name="connsiteY3" fmla="*/ 8125 h 9575"/>
              <a:gd name="connsiteX4" fmla="*/ 0 w 10041"/>
              <a:gd name="connsiteY4" fmla="*/ 9575 h 9575"/>
              <a:gd name="connsiteX0" fmla="*/ 0 w 9986"/>
              <a:gd name="connsiteY0" fmla="*/ 9143 h 9143"/>
              <a:gd name="connsiteX1" fmla="*/ 1205 w 9986"/>
              <a:gd name="connsiteY1" fmla="*/ 0 h 9143"/>
              <a:gd name="connsiteX2" fmla="*/ 9986 w 9986"/>
              <a:gd name="connsiteY2" fmla="*/ 79 h 9143"/>
              <a:gd name="connsiteX3" fmla="*/ 8816 w 9986"/>
              <a:gd name="connsiteY3" fmla="*/ 8486 h 9143"/>
              <a:gd name="connsiteX4" fmla="*/ 0 w 9986"/>
              <a:gd name="connsiteY4" fmla="*/ 9143 h 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" h="9143">
                <a:moveTo>
                  <a:pt x="0" y="9143"/>
                </a:moveTo>
                <a:lnTo>
                  <a:pt x="1205" y="0"/>
                </a:lnTo>
                <a:lnTo>
                  <a:pt x="9986" y="79"/>
                </a:lnTo>
                <a:lnTo>
                  <a:pt x="8816" y="8486"/>
                </a:lnTo>
                <a:lnTo>
                  <a:pt x="0" y="9143"/>
                </a:lnTo>
                <a:close/>
              </a:path>
            </a:pathLst>
          </a:custGeom>
          <a:solidFill>
            <a:srgbClr val="7B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313" name="Group 312"/>
          <p:cNvGrpSpPr/>
          <p:nvPr/>
        </p:nvGrpSpPr>
        <p:grpSpPr>
          <a:xfrm rot="10800000">
            <a:off x="3208603" y="2411681"/>
            <a:ext cx="5834002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314" name="Rounded Rectangle 313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ounded Rectangle 314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 rot="10800000">
            <a:off x="3146491" y="2017815"/>
            <a:ext cx="5896129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317" name="Rounded Rectangle 316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ed Rectangle 317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 rot="10800000">
            <a:off x="3146338" y="2799098"/>
            <a:ext cx="5896285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320" name="Rounded Rectangle 319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ounded Rectangle 320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2" name="TextBox 321"/>
          <p:cNvSpPr txBox="1"/>
          <p:nvPr/>
        </p:nvSpPr>
        <p:spPr>
          <a:xfrm>
            <a:off x="914045" y="2250925"/>
            <a:ext cx="982986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InfinyD</a:t>
            </a:r>
            <a:r>
              <a:rPr kumimoji="0" lang="en-US" sz="1100" i="0" u="none" strike="noStrike" kern="1200" cap="none" spc="0" normalizeH="0" baseline="6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TM</a:t>
            </a:r>
            <a:endParaRPr kumimoji="0" lang="en-US" sz="1500" i="0" u="none" strike="noStrike" kern="1200" cap="none" spc="0" normalizeH="0" baseline="6000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2079323" y="131420"/>
            <a:ext cx="97567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Estimating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2072295" y="4374304"/>
            <a:ext cx="97567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Progress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2073215" y="4767851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Control</a:t>
            </a:r>
          </a:p>
        </p:txBody>
      </p:sp>
      <p:grpSp>
        <p:nvGrpSpPr>
          <p:cNvPr id="326" name="Group 325"/>
          <p:cNvGrpSpPr/>
          <p:nvPr/>
        </p:nvGrpSpPr>
        <p:grpSpPr>
          <a:xfrm rot="10800000">
            <a:off x="2041444" y="3575327"/>
            <a:ext cx="1420077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327" name="Rounded Rectangle 326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ounded Rectangle 327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 rot="10800000">
            <a:off x="3149559" y="3575332"/>
            <a:ext cx="5893068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330" name="Rounded Rectangle 329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ounded Rectangle 330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2073219" y="4008886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Plan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6200777" y="4771908"/>
            <a:ext cx="2173811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Manage project budgets, forecasts, progress, and changes (Cloud)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5918254" y="3935789"/>
            <a:ext cx="2794644" cy="4247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300"/>
              </a:spcAft>
            </a:pPr>
            <a:r>
              <a:rPr lang="en-US" sz="900" dirty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Plan and manage work orders for mechanics; Create 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short duration work plans / work packages 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(Web + Android, Apple, Windows tablets)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6200777" y="4388533"/>
            <a:ext cx="2172411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Track work orders and goods received 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900" dirty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Android, Apple, Windows tablets)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3292058" y="118866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Estimate using period resource plans; 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UI enhancements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5957382" y="67989"/>
            <a:ext cx="2799160" cy="4247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Manage alternate bid item scenarios; perform Parametric estimating; visual estimating 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using 3D models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2090159" y="514177"/>
            <a:ext cx="1081238" cy="3657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Performance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3311965" y="514822"/>
            <a:ext cx="2166653" cy="313510"/>
          </a:xfrm>
          <a:prstGeom prst="rect">
            <a:avLst/>
          </a:prstGeom>
          <a:solidFill>
            <a:srgbClr val="416A9B"/>
          </a:solidFill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Rapidly update project forecasts using batch editing; UI enhancements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340" name="Group 339"/>
          <p:cNvGrpSpPr/>
          <p:nvPr/>
        </p:nvGrpSpPr>
        <p:grpSpPr>
          <a:xfrm rot="10800000">
            <a:off x="2035693" y="1247773"/>
            <a:ext cx="7013008" cy="365760"/>
            <a:chOff x="2196654" y="723176"/>
            <a:chExt cx="895822" cy="847495"/>
          </a:xfrm>
          <a:solidFill>
            <a:srgbClr val="416A9B"/>
          </a:solidFill>
        </p:grpSpPr>
        <p:sp>
          <p:nvSpPr>
            <p:cNvPr id="341" name="Rounded Rectangle 340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ounded Rectangle 341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2115527" y="1310006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ea typeface="+mj-ea"/>
                <a:cs typeface="Calibri" pitchFamily="34" charset="0"/>
              </a:rPr>
              <a:t>Field Mobile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3311966" y="1274771"/>
            <a:ext cx="2166653" cy="316690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300"/>
              </a:spcAft>
            </a:pPr>
            <a:r>
              <a:rPr lang="en-US" sz="900" dirty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Track field progress and timesheets (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Android, Apple, Windows tablets)</a:t>
            </a:r>
            <a:endParaRPr lang="en-US" sz="900" dirty="0">
              <a:solidFill>
                <a:srgbClr val="C5FFD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107411" y="891315"/>
            <a:ext cx="97567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ea typeface="+mj-ea"/>
                <a:cs typeface="Calibri" pitchFamily="34" charset="0"/>
              </a:rPr>
              <a:t>Field Manager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3441135" y="885927"/>
            <a:ext cx="1833009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Plan daily work </a:t>
            </a:r>
            <a:b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for crews (Windows)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2077847" y="3624465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Inspect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3297097" y="3546050"/>
            <a:ext cx="2144382" cy="4247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Perform </a:t>
            </a:r>
            <a:r>
              <a:rPr kumimoji="0" lang="en-US" sz="900" u="none" strike="noStrike" kern="1200" cap="none" spc="0" normalizeH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equipment and safety </a:t>
            </a: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inspections using checklists </a:t>
            </a:r>
            <a:b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(Android , Apple</a:t>
            </a:r>
            <a:r>
              <a:rPr lang="en-US" sz="900" noProof="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, Windows  phones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)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6229372" y="3601240"/>
            <a:ext cx="2172410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Perform </a:t>
            </a:r>
            <a:r>
              <a:rPr kumimoji="0" lang="en-US" sz="900" u="none" strike="noStrike" kern="1200" cap="none" spc="0" normalizeH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asset </a:t>
            </a: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and work inspections /punch lists (Android or Apple iOS)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2113528" y="1689158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ea typeface="+mj-ea"/>
                <a:cs typeface="Calibri" pitchFamily="34" charset="0"/>
              </a:rPr>
              <a:t>Reporting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51" name="Flowchart: Data 79"/>
          <p:cNvSpPr/>
          <p:nvPr/>
        </p:nvSpPr>
        <p:spPr>
          <a:xfrm rot="16200000">
            <a:off x="1117373" y="4176715"/>
            <a:ext cx="1704223" cy="1537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4094"/>
              <a:gd name="connsiteY0" fmla="*/ 10000 h 10000"/>
              <a:gd name="connsiteX1" fmla="*/ 6094 w 14094"/>
              <a:gd name="connsiteY1" fmla="*/ 0 h 10000"/>
              <a:gd name="connsiteX2" fmla="*/ 14094 w 14094"/>
              <a:gd name="connsiteY2" fmla="*/ 0 h 10000"/>
              <a:gd name="connsiteX3" fmla="*/ 12094 w 14094"/>
              <a:gd name="connsiteY3" fmla="*/ 10000 h 10000"/>
              <a:gd name="connsiteX4" fmla="*/ 0 w 14094"/>
              <a:gd name="connsiteY4" fmla="*/ 10000 h 10000"/>
              <a:gd name="connsiteX0" fmla="*/ 0 w 14094"/>
              <a:gd name="connsiteY0" fmla="*/ 10545 h 10545"/>
              <a:gd name="connsiteX1" fmla="*/ 1883 w 14094"/>
              <a:gd name="connsiteY1" fmla="*/ 0 h 10545"/>
              <a:gd name="connsiteX2" fmla="*/ 14094 w 14094"/>
              <a:gd name="connsiteY2" fmla="*/ 545 h 10545"/>
              <a:gd name="connsiteX3" fmla="*/ 12094 w 14094"/>
              <a:gd name="connsiteY3" fmla="*/ 10545 h 10545"/>
              <a:gd name="connsiteX4" fmla="*/ 0 w 14094"/>
              <a:gd name="connsiteY4" fmla="*/ 10545 h 10545"/>
              <a:gd name="connsiteX0" fmla="*/ 0 w 14172"/>
              <a:gd name="connsiteY0" fmla="*/ 10273 h 10545"/>
              <a:gd name="connsiteX1" fmla="*/ 1961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545"/>
              <a:gd name="connsiteX1" fmla="*/ 2000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7735"/>
              <a:gd name="connsiteY0" fmla="*/ 10273 h 10545"/>
              <a:gd name="connsiteX1" fmla="*/ 2000 w 17735"/>
              <a:gd name="connsiteY1" fmla="*/ 0 h 10545"/>
              <a:gd name="connsiteX2" fmla="*/ 17735 w 17735"/>
              <a:gd name="connsiteY2" fmla="*/ 545 h 10545"/>
              <a:gd name="connsiteX3" fmla="*/ 12172 w 17735"/>
              <a:gd name="connsiteY3" fmla="*/ 10545 h 10545"/>
              <a:gd name="connsiteX4" fmla="*/ 0 w 17735"/>
              <a:gd name="connsiteY4" fmla="*/ 10273 h 10545"/>
              <a:gd name="connsiteX0" fmla="*/ 0 w 17735"/>
              <a:gd name="connsiteY0" fmla="*/ 10273 h 10273"/>
              <a:gd name="connsiteX1" fmla="*/ 2000 w 17735"/>
              <a:gd name="connsiteY1" fmla="*/ 0 h 10273"/>
              <a:gd name="connsiteX2" fmla="*/ 17735 w 17735"/>
              <a:gd name="connsiteY2" fmla="*/ 545 h 10273"/>
              <a:gd name="connsiteX3" fmla="*/ 15493 w 17735"/>
              <a:gd name="connsiteY3" fmla="*/ 10123 h 10273"/>
              <a:gd name="connsiteX4" fmla="*/ 0 w 17735"/>
              <a:gd name="connsiteY4" fmla="*/ 10273 h 10273"/>
              <a:gd name="connsiteX0" fmla="*/ 0 w 17735"/>
              <a:gd name="connsiteY0" fmla="*/ 10273 h 10273"/>
              <a:gd name="connsiteX1" fmla="*/ 2000 w 17735"/>
              <a:gd name="connsiteY1" fmla="*/ 0 h 10273"/>
              <a:gd name="connsiteX2" fmla="*/ 17735 w 17735"/>
              <a:gd name="connsiteY2" fmla="*/ 545 h 10273"/>
              <a:gd name="connsiteX3" fmla="*/ 15855 w 17735"/>
              <a:gd name="connsiteY3" fmla="*/ 10123 h 10273"/>
              <a:gd name="connsiteX4" fmla="*/ 0 w 17735"/>
              <a:gd name="connsiteY4" fmla="*/ 10273 h 10273"/>
              <a:gd name="connsiteX0" fmla="*/ 0 w 17735"/>
              <a:gd name="connsiteY0" fmla="*/ 10273 h 10273"/>
              <a:gd name="connsiteX1" fmla="*/ 2000 w 17735"/>
              <a:gd name="connsiteY1" fmla="*/ 0 h 10273"/>
              <a:gd name="connsiteX2" fmla="*/ 17735 w 17735"/>
              <a:gd name="connsiteY2" fmla="*/ 545 h 10273"/>
              <a:gd name="connsiteX3" fmla="*/ 16459 w 17735"/>
              <a:gd name="connsiteY3" fmla="*/ 10123 h 10273"/>
              <a:gd name="connsiteX4" fmla="*/ 0 w 17735"/>
              <a:gd name="connsiteY4" fmla="*/ 10273 h 10273"/>
              <a:gd name="connsiteX0" fmla="*/ 0 w 18339"/>
              <a:gd name="connsiteY0" fmla="*/ 10273 h 10273"/>
              <a:gd name="connsiteX1" fmla="*/ 2000 w 18339"/>
              <a:gd name="connsiteY1" fmla="*/ 0 h 10273"/>
              <a:gd name="connsiteX2" fmla="*/ 18339 w 18339"/>
              <a:gd name="connsiteY2" fmla="*/ 545 h 10273"/>
              <a:gd name="connsiteX3" fmla="*/ 16459 w 18339"/>
              <a:gd name="connsiteY3" fmla="*/ 10123 h 10273"/>
              <a:gd name="connsiteX4" fmla="*/ 0 w 18339"/>
              <a:gd name="connsiteY4" fmla="*/ 10273 h 10273"/>
              <a:gd name="connsiteX0" fmla="*/ 0 w 18339"/>
              <a:gd name="connsiteY0" fmla="*/ 10273 h 10273"/>
              <a:gd name="connsiteX1" fmla="*/ 2000 w 18339"/>
              <a:gd name="connsiteY1" fmla="*/ 0 h 10273"/>
              <a:gd name="connsiteX2" fmla="*/ 18339 w 18339"/>
              <a:gd name="connsiteY2" fmla="*/ 545 h 10273"/>
              <a:gd name="connsiteX3" fmla="*/ 16459 w 18339"/>
              <a:gd name="connsiteY3" fmla="*/ 10123 h 10273"/>
              <a:gd name="connsiteX4" fmla="*/ 0 w 18339"/>
              <a:gd name="connsiteY4" fmla="*/ 10273 h 10273"/>
              <a:gd name="connsiteX0" fmla="*/ 0 w 18339"/>
              <a:gd name="connsiteY0" fmla="*/ 10273 h 10273"/>
              <a:gd name="connsiteX1" fmla="*/ 2129 w 18339"/>
              <a:gd name="connsiteY1" fmla="*/ 0 h 10273"/>
              <a:gd name="connsiteX2" fmla="*/ 18339 w 18339"/>
              <a:gd name="connsiteY2" fmla="*/ 545 h 10273"/>
              <a:gd name="connsiteX3" fmla="*/ 16459 w 18339"/>
              <a:gd name="connsiteY3" fmla="*/ 10123 h 10273"/>
              <a:gd name="connsiteX4" fmla="*/ 0 w 18339"/>
              <a:gd name="connsiteY4" fmla="*/ 10273 h 10273"/>
              <a:gd name="connsiteX0" fmla="*/ 0 w 18339"/>
              <a:gd name="connsiteY0" fmla="*/ 10273 h 10273"/>
              <a:gd name="connsiteX1" fmla="*/ 2069 w 18339"/>
              <a:gd name="connsiteY1" fmla="*/ 0 h 10273"/>
              <a:gd name="connsiteX2" fmla="*/ 18339 w 18339"/>
              <a:gd name="connsiteY2" fmla="*/ 545 h 10273"/>
              <a:gd name="connsiteX3" fmla="*/ 16459 w 18339"/>
              <a:gd name="connsiteY3" fmla="*/ 10123 h 10273"/>
              <a:gd name="connsiteX4" fmla="*/ 0 w 18339"/>
              <a:gd name="connsiteY4" fmla="*/ 10273 h 1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9" h="10273">
                <a:moveTo>
                  <a:pt x="0" y="10273"/>
                </a:moveTo>
                <a:lnTo>
                  <a:pt x="2069" y="0"/>
                </a:lnTo>
                <a:lnTo>
                  <a:pt x="18339" y="545"/>
                </a:lnTo>
                <a:lnTo>
                  <a:pt x="16459" y="10123"/>
                </a:lnTo>
                <a:lnTo>
                  <a:pt x="0" y="10273"/>
                </a:lnTo>
                <a:close/>
              </a:path>
            </a:pathLst>
          </a:custGeom>
          <a:solidFill>
            <a:srgbClr val="007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52" name="Picture 3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0" y="671577"/>
            <a:ext cx="716802" cy="399020"/>
          </a:xfrm>
          <a:prstGeom prst="rect">
            <a:avLst/>
          </a:prstGeom>
        </p:spPr>
      </p:pic>
      <p:sp>
        <p:nvSpPr>
          <p:cNvPr id="353" name="TextBox 352"/>
          <p:cNvSpPr txBox="1"/>
          <p:nvPr/>
        </p:nvSpPr>
        <p:spPr>
          <a:xfrm>
            <a:off x="2062376" y="2061674"/>
            <a:ext cx="97567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10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ERV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2049493" y="2436632"/>
            <a:ext cx="1211634" cy="4001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Procurement</a:t>
            </a:r>
            <a:b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SAP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2049492" y="2766668"/>
            <a:ext cx="1396924" cy="4001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1000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ProductivyD</a:t>
            </a:r>
            <a:r>
              <a:rPr lang="en-US" sz="10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0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AWP)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2058764" y="3218679"/>
            <a:ext cx="1090524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err="1">
                <a:solidFill>
                  <a:schemeClr val="bg2"/>
                </a:solidFill>
                <a:latin typeface="Calibri" pitchFamily="34" charset="0"/>
                <a:ea typeface="+mj-ea"/>
                <a:cs typeface="Calibri" pitchFamily="34" charset="0"/>
              </a:rPr>
              <a:t>MobilyD</a:t>
            </a:r>
            <a:endParaRPr lang="en-US" sz="1000" b="1" dirty="0">
              <a:solidFill>
                <a:schemeClr val="bg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3234751" y="2015466"/>
            <a:ext cx="2642853" cy="4247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 defTabSz="457182">
              <a:lnSpc>
                <a:spcPct val="80000"/>
              </a:lnSpc>
              <a:spcAft>
                <a:spcPts val="300"/>
              </a:spcAft>
            </a:pPr>
            <a:r>
              <a:rPr lang="en-US" sz="900" dirty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Aggregate multi-discipline project models, schedule integration, visual procurement, Dimension Management and Reports using business processes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6101205" y="2074988"/>
            <a:ext cx="2843649" cy="301621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8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Automate visual 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dashboards</a:t>
            </a:r>
            <a:r>
              <a:rPr lang="en-US" sz="8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 of business data, Integration with HD, extending Connections to additional business systems</a:t>
            </a:r>
            <a:endParaRPr kumimoji="0" lang="en-US" sz="8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3472850" y="2460398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Automate procurement processes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leveraging model and SAP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6430055" y="2825013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Create work plans / work packages 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leveraging business data and 3D models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6430056" y="3243901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US" sz="900" dirty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Perform 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AWP functions/inspections/ punch lists (Windows/Apple </a:t>
            </a:r>
            <a:r>
              <a:rPr lang="en-US" sz="900" dirty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iOS)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6439703" y="2469548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Explore leveraging HANA and leveraging additional SAP system modules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8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" y="2214099"/>
            <a:ext cx="813816" cy="33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" name="Flowchart: Data 79"/>
          <p:cNvSpPr/>
          <p:nvPr/>
        </p:nvSpPr>
        <p:spPr>
          <a:xfrm rot="16200000">
            <a:off x="986988" y="928939"/>
            <a:ext cx="1981273" cy="16118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4094"/>
              <a:gd name="connsiteY0" fmla="*/ 10000 h 10000"/>
              <a:gd name="connsiteX1" fmla="*/ 6094 w 14094"/>
              <a:gd name="connsiteY1" fmla="*/ 0 h 10000"/>
              <a:gd name="connsiteX2" fmla="*/ 14094 w 14094"/>
              <a:gd name="connsiteY2" fmla="*/ 0 h 10000"/>
              <a:gd name="connsiteX3" fmla="*/ 12094 w 14094"/>
              <a:gd name="connsiteY3" fmla="*/ 10000 h 10000"/>
              <a:gd name="connsiteX4" fmla="*/ 0 w 14094"/>
              <a:gd name="connsiteY4" fmla="*/ 10000 h 10000"/>
              <a:gd name="connsiteX0" fmla="*/ 0 w 14094"/>
              <a:gd name="connsiteY0" fmla="*/ 10545 h 10545"/>
              <a:gd name="connsiteX1" fmla="*/ 1883 w 14094"/>
              <a:gd name="connsiteY1" fmla="*/ 0 h 10545"/>
              <a:gd name="connsiteX2" fmla="*/ 14094 w 14094"/>
              <a:gd name="connsiteY2" fmla="*/ 545 h 10545"/>
              <a:gd name="connsiteX3" fmla="*/ 12094 w 14094"/>
              <a:gd name="connsiteY3" fmla="*/ 10545 h 10545"/>
              <a:gd name="connsiteX4" fmla="*/ 0 w 14094"/>
              <a:gd name="connsiteY4" fmla="*/ 10545 h 10545"/>
              <a:gd name="connsiteX0" fmla="*/ 0 w 14172"/>
              <a:gd name="connsiteY0" fmla="*/ 10273 h 10545"/>
              <a:gd name="connsiteX1" fmla="*/ 1961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545"/>
              <a:gd name="connsiteX1" fmla="*/ 2000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273"/>
              <a:gd name="connsiteX1" fmla="*/ 2000 w 14172"/>
              <a:gd name="connsiteY1" fmla="*/ 0 h 10273"/>
              <a:gd name="connsiteX2" fmla="*/ 14172 w 14172"/>
              <a:gd name="connsiteY2" fmla="*/ 545 h 10273"/>
              <a:gd name="connsiteX3" fmla="*/ 11936 w 14172"/>
              <a:gd name="connsiteY3" fmla="*/ 10188 h 10273"/>
              <a:gd name="connsiteX4" fmla="*/ 0 w 14172"/>
              <a:gd name="connsiteY4" fmla="*/ 10273 h 10273"/>
              <a:gd name="connsiteX0" fmla="*/ 0 w 14263"/>
              <a:gd name="connsiteY0" fmla="*/ 10273 h 10273"/>
              <a:gd name="connsiteX1" fmla="*/ 2091 w 14263"/>
              <a:gd name="connsiteY1" fmla="*/ 0 h 10273"/>
              <a:gd name="connsiteX2" fmla="*/ 14263 w 14263"/>
              <a:gd name="connsiteY2" fmla="*/ 545 h 10273"/>
              <a:gd name="connsiteX3" fmla="*/ 12027 w 14263"/>
              <a:gd name="connsiteY3" fmla="*/ 10188 h 10273"/>
              <a:gd name="connsiteX4" fmla="*/ 0 w 14263"/>
              <a:gd name="connsiteY4" fmla="*/ 10273 h 10273"/>
              <a:gd name="connsiteX0" fmla="*/ 0 w 14263"/>
              <a:gd name="connsiteY0" fmla="*/ 10273 h 10464"/>
              <a:gd name="connsiteX1" fmla="*/ 2091 w 14263"/>
              <a:gd name="connsiteY1" fmla="*/ 0 h 10464"/>
              <a:gd name="connsiteX2" fmla="*/ 14263 w 14263"/>
              <a:gd name="connsiteY2" fmla="*/ 545 h 10464"/>
              <a:gd name="connsiteX3" fmla="*/ 12164 w 14263"/>
              <a:gd name="connsiteY3" fmla="*/ 10464 h 10464"/>
              <a:gd name="connsiteX4" fmla="*/ 0 w 14263"/>
              <a:gd name="connsiteY4" fmla="*/ 10273 h 10464"/>
              <a:gd name="connsiteX0" fmla="*/ 0 w 14263"/>
              <a:gd name="connsiteY0" fmla="*/ 9804 h 9995"/>
              <a:gd name="connsiteX1" fmla="*/ 1721 w 14263"/>
              <a:gd name="connsiteY1" fmla="*/ 0 h 9995"/>
              <a:gd name="connsiteX2" fmla="*/ 14263 w 14263"/>
              <a:gd name="connsiteY2" fmla="*/ 76 h 9995"/>
              <a:gd name="connsiteX3" fmla="*/ 12164 w 14263"/>
              <a:gd name="connsiteY3" fmla="*/ 9995 h 9995"/>
              <a:gd name="connsiteX4" fmla="*/ 0 w 14263"/>
              <a:gd name="connsiteY4" fmla="*/ 9804 h 9995"/>
              <a:gd name="connsiteX0" fmla="*/ 0 w 9973"/>
              <a:gd name="connsiteY0" fmla="*/ 9575 h 10000"/>
              <a:gd name="connsiteX1" fmla="*/ 1180 w 9973"/>
              <a:gd name="connsiteY1" fmla="*/ 0 h 10000"/>
              <a:gd name="connsiteX2" fmla="*/ 9973 w 9973"/>
              <a:gd name="connsiteY2" fmla="*/ 76 h 10000"/>
              <a:gd name="connsiteX3" fmla="*/ 8501 w 9973"/>
              <a:gd name="connsiteY3" fmla="*/ 10000 h 10000"/>
              <a:gd name="connsiteX4" fmla="*/ 0 w 9973"/>
              <a:gd name="connsiteY4" fmla="*/ 9575 h 10000"/>
              <a:gd name="connsiteX0" fmla="*/ 0 w 10041"/>
              <a:gd name="connsiteY0" fmla="*/ 9575 h 10000"/>
              <a:gd name="connsiteX1" fmla="*/ 1224 w 10041"/>
              <a:gd name="connsiteY1" fmla="*/ 0 h 10000"/>
              <a:gd name="connsiteX2" fmla="*/ 10041 w 10041"/>
              <a:gd name="connsiteY2" fmla="*/ 76 h 10000"/>
              <a:gd name="connsiteX3" fmla="*/ 8565 w 10041"/>
              <a:gd name="connsiteY3" fmla="*/ 10000 h 10000"/>
              <a:gd name="connsiteX4" fmla="*/ 0 w 10041"/>
              <a:gd name="connsiteY4" fmla="*/ 9575 h 10000"/>
              <a:gd name="connsiteX0" fmla="*/ 0 w 10041"/>
              <a:gd name="connsiteY0" fmla="*/ 9575 h 9575"/>
              <a:gd name="connsiteX1" fmla="*/ 1224 w 10041"/>
              <a:gd name="connsiteY1" fmla="*/ 0 h 9575"/>
              <a:gd name="connsiteX2" fmla="*/ 10041 w 10041"/>
              <a:gd name="connsiteY2" fmla="*/ 76 h 9575"/>
              <a:gd name="connsiteX3" fmla="*/ 8866 w 10041"/>
              <a:gd name="connsiteY3" fmla="*/ 8125 h 9575"/>
              <a:gd name="connsiteX4" fmla="*/ 0 w 10041"/>
              <a:gd name="connsiteY4" fmla="*/ 9575 h 9575"/>
              <a:gd name="connsiteX0" fmla="*/ 0 w 9986"/>
              <a:gd name="connsiteY0" fmla="*/ 9143 h 9143"/>
              <a:gd name="connsiteX1" fmla="*/ 1205 w 9986"/>
              <a:gd name="connsiteY1" fmla="*/ 0 h 9143"/>
              <a:gd name="connsiteX2" fmla="*/ 9986 w 9986"/>
              <a:gd name="connsiteY2" fmla="*/ 79 h 9143"/>
              <a:gd name="connsiteX3" fmla="*/ 8816 w 9986"/>
              <a:gd name="connsiteY3" fmla="*/ 8486 h 9143"/>
              <a:gd name="connsiteX4" fmla="*/ 0 w 9986"/>
              <a:gd name="connsiteY4" fmla="*/ 9143 h 9143"/>
              <a:gd name="connsiteX0" fmla="*/ 0 w 10000"/>
              <a:gd name="connsiteY0" fmla="*/ 10000 h 10000"/>
              <a:gd name="connsiteX1" fmla="*/ 1207 w 10000"/>
              <a:gd name="connsiteY1" fmla="*/ 0 h 10000"/>
              <a:gd name="connsiteX2" fmla="*/ 10000 w 10000"/>
              <a:gd name="connsiteY2" fmla="*/ 86 h 10000"/>
              <a:gd name="connsiteX3" fmla="*/ 9621 w 10000"/>
              <a:gd name="connsiteY3" fmla="*/ 8612 h 10000"/>
              <a:gd name="connsiteX4" fmla="*/ 0 w 10000"/>
              <a:gd name="connsiteY4" fmla="*/ 10000 h 10000"/>
              <a:gd name="connsiteX0" fmla="*/ 0 w 10000"/>
              <a:gd name="connsiteY0" fmla="*/ 9063 h 9063"/>
              <a:gd name="connsiteX1" fmla="*/ 1207 w 10000"/>
              <a:gd name="connsiteY1" fmla="*/ 0 h 9063"/>
              <a:gd name="connsiteX2" fmla="*/ 10000 w 10000"/>
              <a:gd name="connsiteY2" fmla="*/ 86 h 9063"/>
              <a:gd name="connsiteX3" fmla="*/ 9621 w 10000"/>
              <a:gd name="connsiteY3" fmla="*/ 8612 h 9063"/>
              <a:gd name="connsiteX4" fmla="*/ 0 w 10000"/>
              <a:gd name="connsiteY4" fmla="*/ 9063 h 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063">
                <a:moveTo>
                  <a:pt x="0" y="9063"/>
                </a:moveTo>
                <a:lnTo>
                  <a:pt x="1207" y="0"/>
                </a:lnTo>
                <a:lnTo>
                  <a:pt x="10000" y="86"/>
                </a:lnTo>
                <a:cubicBezTo>
                  <a:pt x="9874" y="2928"/>
                  <a:pt x="9747" y="5770"/>
                  <a:pt x="9621" y="8612"/>
                </a:cubicBezTo>
                <a:lnTo>
                  <a:pt x="0" y="9063"/>
                </a:lnTo>
                <a:close/>
              </a:path>
            </a:pathLst>
          </a:custGeom>
          <a:solidFill>
            <a:srgbClr val="233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421" name="Straight Connector 420"/>
          <p:cNvCxnSpPr/>
          <p:nvPr/>
        </p:nvCxnSpPr>
        <p:spPr>
          <a:xfrm>
            <a:off x="5958136" y="-137500"/>
            <a:ext cx="6556" cy="545138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4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256"/>
          <p:cNvGrpSpPr/>
          <p:nvPr/>
        </p:nvGrpSpPr>
        <p:grpSpPr>
          <a:xfrm rot="10800000">
            <a:off x="2053979" y="3189869"/>
            <a:ext cx="7009467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258" name="Rounded Rectangle 257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ounded Rectangle 258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 rot="10800000">
            <a:off x="2047303" y="473485"/>
            <a:ext cx="7001401" cy="365760"/>
            <a:chOff x="2196654" y="723176"/>
            <a:chExt cx="895822" cy="847495"/>
          </a:xfrm>
          <a:solidFill>
            <a:srgbClr val="416A9B"/>
          </a:solidFill>
        </p:grpSpPr>
        <p:sp>
          <p:nvSpPr>
            <p:cNvPr id="261" name="Rounded Rectangle 260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ounded Rectangle 261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 rot="10800000">
            <a:off x="2052440" y="1634406"/>
            <a:ext cx="6996271" cy="365760"/>
            <a:chOff x="2196654" y="723176"/>
            <a:chExt cx="895822" cy="847495"/>
          </a:xfrm>
          <a:solidFill>
            <a:srgbClr val="416A9B"/>
          </a:solidFill>
        </p:grpSpPr>
        <p:sp>
          <p:nvSpPr>
            <p:cNvPr id="264" name="Rounded Rectangle 263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ounded Rectangle 264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6" name="TextBox 265"/>
          <p:cNvSpPr txBox="1"/>
          <p:nvPr/>
        </p:nvSpPr>
        <p:spPr>
          <a:xfrm>
            <a:off x="3273310" y="1669846"/>
            <a:ext cx="2394379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Enterprise solution including interactive dashboards and self-service reporting</a:t>
            </a:r>
            <a:endParaRPr lang="en-US" sz="900" dirty="0">
              <a:solidFill>
                <a:srgbClr val="C5FFD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67" name="Group 266"/>
          <p:cNvGrpSpPr/>
          <p:nvPr/>
        </p:nvGrpSpPr>
        <p:grpSpPr>
          <a:xfrm rot="10800000">
            <a:off x="2044554" y="860014"/>
            <a:ext cx="7004153" cy="365760"/>
            <a:chOff x="2196654" y="723176"/>
            <a:chExt cx="895822" cy="847495"/>
          </a:xfrm>
          <a:solidFill>
            <a:srgbClr val="416A9B"/>
          </a:solidFill>
        </p:grpSpPr>
        <p:sp>
          <p:nvSpPr>
            <p:cNvPr id="268" name="Rounded Rectangle 267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solidFill>
              <a:srgbClr val="FF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ounded Rectangle 268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solidFill>
              <a:srgbClr val="FF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 rot="10800000">
            <a:off x="2041208" y="4358692"/>
            <a:ext cx="1420077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271" name="Rounded Rectangle 270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2" name="Rounded Rectangle 271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3" name="Group 272"/>
          <p:cNvGrpSpPr/>
          <p:nvPr/>
        </p:nvGrpSpPr>
        <p:grpSpPr>
          <a:xfrm rot="10800000">
            <a:off x="2041444" y="3964819"/>
            <a:ext cx="1420077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274" name="Rounded Rectangle 273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Rounded Rectangle 274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6" name="Group 275"/>
          <p:cNvGrpSpPr/>
          <p:nvPr/>
        </p:nvGrpSpPr>
        <p:grpSpPr>
          <a:xfrm rot="10800000">
            <a:off x="2041208" y="4754727"/>
            <a:ext cx="1420077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277" name="Rounded Rectangle 276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Rounded Rectangle 277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9" name="Group 278"/>
          <p:cNvGrpSpPr/>
          <p:nvPr/>
        </p:nvGrpSpPr>
        <p:grpSpPr>
          <a:xfrm rot="10800000">
            <a:off x="2029597" y="2411683"/>
            <a:ext cx="1420077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280" name="Rounded Rectangle 279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Rounded Rectangle 280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2" name="Group 281"/>
          <p:cNvGrpSpPr/>
          <p:nvPr/>
        </p:nvGrpSpPr>
        <p:grpSpPr>
          <a:xfrm rot="10800000">
            <a:off x="2038459" y="2017810"/>
            <a:ext cx="1420077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283" name="Rounded Rectangle 282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4" name="Rounded Rectangle 283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5" name="Group 284"/>
          <p:cNvGrpSpPr/>
          <p:nvPr/>
        </p:nvGrpSpPr>
        <p:grpSpPr>
          <a:xfrm rot="10800000">
            <a:off x="2029597" y="2799092"/>
            <a:ext cx="1420077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286" name="Rounded Rectangle 285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7" name="Rounded Rectangle 286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908345" y="3395853"/>
            <a:ext cx="994262" cy="1509344"/>
            <a:chOff x="542686" y="1925444"/>
            <a:chExt cx="895822" cy="1300976"/>
          </a:xfrm>
          <a:solidFill>
            <a:srgbClr val="21A761"/>
          </a:solidFill>
        </p:grpSpPr>
        <p:sp>
          <p:nvSpPr>
            <p:cNvPr id="289" name="Rounded Rectangle 288"/>
            <p:cNvSpPr/>
            <p:nvPr/>
          </p:nvSpPr>
          <p:spPr>
            <a:xfrm rot="16200000">
              <a:off x="712750" y="2500662"/>
              <a:ext cx="1300976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Rounded Rectangle 289"/>
            <p:cNvSpPr/>
            <p:nvPr/>
          </p:nvSpPr>
          <p:spPr>
            <a:xfrm rot="16200000">
              <a:off x="330813" y="2137317"/>
              <a:ext cx="1300976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905149" y="16557"/>
            <a:ext cx="994262" cy="1743614"/>
            <a:chOff x="542686" y="1925444"/>
            <a:chExt cx="895822" cy="1300976"/>
          </a:xfrm>
          <a:solidFill>
            <a:srgbClr val="416A9B"/>
          </a:solidFill>
        </p:grpSpPr>
        <p:sp>
          <p:nvSpPr>
            <p:cNvPr id="292" name="Rounded Rectangle 291"/>
            <p:cNvSpPr/>
            <p:nvPr/>
          </p:nvSpPr>
          <p:spPr>
            <a:xfrm rot="16200000">
              <a:off x="712750" y="2500662"/>
              <a:ext cx="1300976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3" name="Rounded Rectangle 292"/>
            <p:cNvSpPr/>
            <p:nvPr/>
          </p:nvSpPr>
          <p:spPr>
            <a:xfrm rot="16200000">
              <a:off x="330813" y="2137317"/>
              <a:ext cx="1300976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4" name="Group 293"/>
          <p:cNvGrpSpPr/>
          <p:nvPr/>
        </p:nvGrpSpPr>
        <p:grpSpPr>
          <a:xfrm rot="10800000">
            <a:off x="2050060" y="90289"/>
            <a:ext cx="6996260" cy="365760"/>
            <a:chOff x="2196654" y="723176"/>
            <a:chExt cx="895822" cy="847495"/>
          </a:xfrm>
          <a:solidFill>
            <a:srgbClr val="416A9B"/>
          </a:solidFill>
        </p:grpSpPr>
        <p:sp>
          <p:nvSpPr>
            <p:cNvPr id="295" name="Rounded Rectangle 294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Rounded Rectangle 295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7" name="Group 296"/>
          <p:cNvGrpSpPr/>
          <p:nvPr/>
        </p:nvGrpSpPr>
        <p:grpSpPr>
          <a:xfrm rot="10800000">
            <a:off x="3149323" y="4358697"/>
            <a:ext cx="5893311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298" name="Rounded Rectangle 297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Rounded Rectangle 298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0" name="Group 299"/>
          <p:cNvGrpSpPr/>
          <p:nvPr/>
        </p:nvGrpSpPr>
        <p:grpSpPr>
          <a:xfrm rot="10800000">
            <a:off x="3149559" y="3964824"/>
            <a:ext cx="5893072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301" name="Rounded Rectangle 300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2" name="Rounded Rectangle 301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3" name="Group 302"/>
          <p:cNvGrpSpPr/>
          <p:nvPr/>
        </p:nvGrpSpPr>
        <p:grpSpPr>
          <a:xfrm rot="10800000">
            <a:off x="3149323" y="4754733"/>
            <a:ext cx="5893314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304" name="Rounded Rectangle 303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5" name="Rounded Rectangle 304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6" name="TextBox 305"/>
          <p:cNvSpPr txBox="1"/>
          <p:nvPr/>
        </p:nvSpPr>
        <p:spPr>
          <a:xfrm>
            <a:off x="914445" y="762566"/>
            <a:ext cx="975670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HD</a:t>
            </a:r>
            <a:endParaRPr kumimoji="0" lang="en-US" sz="150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908348" y="2217860"/>
            <a:ext cx="982986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InFiniD</a:t>
            </a:r>
            <a:r>
              <a:rPr kumimoji="0" lang="en-US" sz="1100" i="0" u="none" strike="noStrike" kern="1200" cap="none" spc="0" normalizeH="0" baseline="6000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TM</a:t>
            </a:r>
            <a:endParaRPr kumimoji="0" lang="en-US" sz="1500" i="0" u="none" strike="noStrike" kern="1200" cap="none" spc="0" normalizeH="0" baseline="6000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903665" y="4042379"/>
            <a:ext cx="982986" cy="27699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rPr>
              <a:t>[Interstellar]</a:t>
            </a:r>
            <a:endParaRPr kumimoji="0" lang="en-US" sz="1200" i="1" u="none" strike="noStrike" kern="1200" cap="none" spc="0" normalizeH="0" baseline="6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896416" y="1811454"/>
            <a:ext cx="994262" cy="1539143"/>
            <a:chOff x="542686" y="1925444"/>
            <a:chExt cx="895822" cy="1300976"/>
          </a:xfrm>
          <a:solidFill>
            <a:srgbClr val="981B26"/>
          </a:solidFill>
        </p:grpSpPr>
        <p:sp>
          <p:nvSpPr>
            <p:cNvPr id="310" name="Rounded Rectangle 309"/>
            <p:cNvSpPr/>
            <p:nvPr/>
          </p:nvSpPr>
          <p:spPr>
            <a:xfrm rot="16200000">
              <a:off x="712750" y="2500662"/>
              <a:ext cx="1300976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ounded Rectangle 310"/>
            <p:cNvSpPr/>
            <p:nvPr/>
          </p:nvSpPr>
          <p:spPr>
            <a:xfrm rot="16200000">
              <a:off x="330813" y="2137317"/>
              <a:ext cx="1300976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2" name="Flowchart: Data 79"/>
          <p:cNvSpPr/>
          <p:nvPr/>
        </p:nvSpPr>
        <p:spPr>
          <a:xfrm rot="16200000">
            <a:off x="1104332" y="2596644"/>
            <a:ext cx="1744840" cy="17784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4094"/>
              <a:gd name="connsiteY0" fmla="*/ 10000 h 10000"/>
              <a:gd name="connsiteX1" fmla="*/ 6094 w 14094"/>
              <a:gd name="connsiteY1" fmla="*/ 0 h 10000"/>
              <a:gd name="connsiteX2" fmla="*/ 14094 w 14094"/>
              <a:gd name="connsiteY2" fmla="*/ 0 h 10000"/>
              <a:gd name="connsiteX3" fmla="*/ 12094 w 14094"/>
              <a:gd name="connsiteY3" fmla="*/ 10000 h 10000"/>
              <a:gd name="connsiteX4" fmla="*/ 0 w 14094"/>
              <a:gd name="connsiteY4" fmla="*/ 10000 h 10000"/>
              <a:gd name="connsiteX0" fmla="*/ 0 w 14094"/>
              <a:gd name="connsiteY0" fmla="*/ 10545 h 10545"/>
              <a:gd name="connsiteX1" fmla="*/ 1883 w 14094"/>
              <a:gd name="connsiteY1" fmla="*/ 0 h 10545"/>
              <a:gd name="connsiteX2" fmla="*/ 14094 w 14094"/>
              <a:gd name="connsiteY2" fmla="*/ 545 h 10545"/>
              <a:gd name="connsiteX3" fmla="*/ 12094 w 14094"/>
              <a:gd name="connsiteY3" fmla="*/ 10545 h 10545"/>
              <a:gd name="connsiteX4" fmla="*/ 0 w 14094"/>
              <a:gd name="connsiteY4" fmla="*/ 10545 h 10545"/>
              <a:gd name="connsiteX0" fmla="*/ 0 w 14172"/>
              <a:gd name="connsiteY0" fmla="*/ 10273 h 10545"/>
              <a:gd name="connsiteX1" fmla="*/ 1961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545"/>
              <a:gd name="connsiteX1" fmla="*/ 2000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273"/>
              <a:gd name="connsiteX1" fmla="*/ 2000 w 14172"/>
              <a:gd name="connsiteY1" fmla="*/ 0 h 10273"/>
              <a:gd name="connsiteX2" fmla="*/ 14172 w 14172"/>
              <a:gd name="connsiteY2" fmla="*/ 545 h 10273"/>
              <a:gd name="connsiteX3" fmla="*/ 11936 w 14172"/>
              <a:gd name="connsiteY3" fmla="*/ 10188 h 10273"/>
              <a:gd name="connsiteX4" fmla="*/ 0 w 14172"/>
              <a:gd name="connsiteY4" fmla="*/ 10273 h 10273"/>
              <a:gd name="connsiteX0" fmla="*/ 0 w 14263"/>
              <a:gd name="connsiteY0" fmla="*/ 10273 h 10273"/>
              <a:gd name="connsiteX1" fmla="*/ 2091 w 14263"/>
              <a:gd name="connsiteY1" fmla="*/ 0 h 10273"/>
              <a:gd name="connsiteX2" fmla="*/ 14263 w 14263"/>
              <a:gd name="connsiteY2" fmla="*/ 545 h 10273"/>
              <a:gd name="connsiteX3" fmla="*/ 12027 w 14263"/>
              <a:gd name="connsiteY3" fmla="*/ 10188 h 10273"/>
              <a:gd name="connsiteX4" fmla="*/ 0 w 14263"/>
              <a:gd name="connsiteY4" fmla="*/ 10273 h 10273"/>
              <a:gd name="connsiteX0" fmla="*/ 0 w 14263"/>
              <a:gd name="connsiteY0" fmla="*/ 10273 h 10464"/>
              <a:gd name="connsiteX1" fmla="*/ 2091 w 14263"/>
              <a:gd name="connsiteY1" fmla="*/ 0 h 10464"/>
              <a:gd name="connsiteX2" fmla="*/ 14263 w 14263"/>
              <a:gd name="connsiteY2" fmla="*/ 545 h 10464"/>
              <a:gd name="connsiteX3" fmla="*/ 12164 w 14263"/>
              <a:gd name="connsiteY3" fmla="*/ 10464 h 10464"/>
              <a:gd name="connsiteX4" fmla="*/ 0 w 14263"/>
              <a:gd name="connsiteY4" fmla="*/ 10273 h 10464"/>
              <a:gd name="connsiteX0" fmla="*/ 0 w 14263"/>
              <a:gd name="connsiteY0" fmla="*/ 9804 h 9995"/>
              <a:gd name="connsiteX1" fmla="*/ 1721 w 14263"/>
              <a:gd name="connsiteY1" fmla="*/ 0 h 9995"/>
              <a:gd name="connsiteX2" fmla="*/ 14263 w 14263"/>
              <a:gd name="connsiteY2" fmla="*/ 76 h 9995"/>
              <a:gd name="connsiteX3" fmla="*/ 12164 w 14263"/>
              <a:gd name="connsiteY3" fmla="*/ 9995 h 9995"/>
              <a:gd name="connsiteX4" fmla="*/ 0 w 14263"/>
              <a:gd name="connsiteY4" fmla="*/ 9804 h 9995"/>
              <a:gd name="connsiteX0" fmla="*/ 0 w 9973"/>
              <a:gd name="connsiteY0" fmla="*/ 9575 h 10000"/>
              <a:gd name="connsiteX1" fmla="*/ 1180 w 9973"/>
              <a:gd name="connsiteY1" fmla="*/ 0 h 10000"/>
              <a:gd name="connsiteX2" fmla="*/ 9973 w 9973"/>
              <a:gd name="connsiteY2" fmla="*/ 76 h 10000"/>
              <a:gd name="connsiteX3" fmla="*/ 8501 w 9973"/>
              <a:gd name="connsiteY3" fmla="*/ 10000 h 10000"/>
              <a:gd name="connsiteX4" fmla="*/ 0 w 9973"/>
              <a:gd name="connsiteY4" fmla="*/ 9575 h 10000"/>
              <a:gd name="connsiteX0" fmla="*/ 0 w 10041"/>
              <a:gd name="connsiteY0" fmla="*/ 9575 h 10000"/>
              <a:gd name="connsiteX1" fmla="*/ 1224 w 10041"/>
              <a:gd name="connsiteY1" fmla="*/ 0 h 10000"/>
              <a:gd name="connsiteX2" fmla="*/ 10041 w 10041"/>
              <a:gd name="connsiteY2" fmla="*/ 76 h 10000"/>
              <a:gd name="connsiteX3" fmla="*/ 8565 w 10041"/>
              <a:gd name="connsiteY3" fmla="*/ 10000 h 10000"/>
              <a:gd name="connsiteX4" fmla="*/ 0 w 10041"/>
              <a:gd name="connsiteY4" fmla="*/ 9575 h 10000"/>
              <a:gd name="connsiteX0" fmla="*/ 0 w 10041"/>
              <a:gd name="connsiteY0" fmla="*/ 9575 h 9575"/>
              <a:gd name="connsiteX1" fmla="*/ 1224 w 10041"/>
              <a:gd name="connsiteY1" fmla="*/ 0 h 9575"/>
              <a:gd name="connsiteX2" fmla="*/ 10041 w 10041"/>
              <a:gd name="connsiteY2" fmla="*/ 76 h 9575"/>
              <a:gd name="connsiteX3" fmla="*/ 8866 w 10041"/>
              <a:gd name="connsiteY3" fmla="*/ 8125 h 9575"/>
              <a:gd name="connsiteX4" fmla="*/ 0 w 10041"/>
              <a:gd name="connsiteY4" fmla="*/ 9575 h 9575"/>
              <a:gd name="connsiteX0" fmla="*/ 0 w 9986"/>
              <a:gd name="connsiteY0" fmla="*/ 9143 h 9143"/>
              <a:gd name="connsiteX1" fmla="*/ 1205 w 9986"/>
              <a:gd name="connsiteY1" fmla="*/ 0 h 9143"/>
              <a:gd name="connsiteX2" fmla="*/ 9986 w 9986"/>
              <a:gd name="connsiteY2" fmla="*/ 79 h 9143"/>
              <a:gd name="connsiteX3" fmla="*/ 8816 w 9986"/>
              <a:gd name="connsiteY3" fmla="*/ 8486 h 9143"/>
              <a:gd name="connsiteX4" fmla="*/ 0 w 9986"/>
              <a:gd name="connsiteY4" fmla="*/ 9143 h 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" h="9143">
                <a:moveTo>
                  <a:pt x="0" y="9143"/>
                </a:moveTo>
                <a:lnTo>
                  <a:pt x="1205" y="0"/>
                </a:lnTo>
                <a:lnTo>
                  <a:pt x="9986" y="79"/>
                </a:lnTo>
                <a:lnTo>
                  <a:pt x="8816" y="8486"/>
                </a:lnTo>
                <a:lnTo>
                  <a:pt x="0" y="9143"/>
                </a:lnTo>
                <a:close/>
              </a:path>
            </a:pathLst>
          </a:custGeom>
          <a:solidFill>
            <a:srgbClr val="7B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313" name="Group 312"/>
          <p:cNvGrpSpPr/>
          <p:nvPr/>
        </p:nvGrpSpPr>
        <p:grpSpPr>
          <a:xfrm rot="10800000">
            <a:off x="3208603" y="2411681"/>
            <a:ext cx="5834002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314" name="Rounded Rectangle 313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ounded Rectangle 314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 rot="10800000">
            <a:off x="3146491" y="2017815"/>
            <a:ext cx="5896129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317" name="Rounded Rectangle 316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ounded Rectangle 317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 rot="10800000">
            <a:off x="3146338" y="2799098"/>
            <a:ext cx="5896285" cy="365760"/>
            <a:chOff x="2196654" y="723176"/>
            <a:chExt cx="895822" cy="847495"/>
          </a:xfrm>
          <a:solidFill>
            <a:srgbClr val="981B26"/>
          </a:solidFill>
        </p:grpSpPr>
        <p:sp>
          <p:nvSpPr>
            <p:cNvPr id="320" name="Rounded Rectangle 319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ounded Rectangle 320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2" name="TextBox 321"/>
          <p:cNvSpPr txBox="1"/>
          <p:nvPr/>
        </p:nvSpPr>
        <p:spPr>
          <a:xfrm>
            <a:off x="914045" y="2250925"/>
            <a:ext cx="982986" cy="338554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InfinyD</a:t>
            </a:r>
            <a:r>
              <a:rPr kumimoji="0" lang="en-US" sz="1100" i="0" u="none" strike="noStrike" kern="1200" cap="none" spc="0" normalizeH="0" baseline="6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TM</a:t>
            </a:r>
            <a:endParaRPr kumimoji="0" lang="en-US" sz="1500" i="0" u="none" strike="noStrike" kern="1200" cap="none" spc="0" normalizeH="0" baseline="6000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23" name="TextBox 322"/>
          <p:cNvSpPr txBox="1"/>
          <p:nvPr/>
        </p:nvSpPr>
        <p:spPr>
          <a:xfrm>
            <a:off x="2079323" y="131420"/>
            <a:ext cx="97567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Estimating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2072295" y="4374304"/>
            <a:ext cx="97567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Progress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2073215" y="4767851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Control</a:t>
            </a:r>
          </a:p>
        </p:txBody>
      </p:sp>
      <p:grpSp>
        <p:nvGrpSpPr>
          <p:cNvPr id="326" name="Group 325"/>
          <p:cNvGrpSpPr/>
          <p:nvPr/>
        </p:nvGrpSpPr>
        <p:grpSpPr>
          <a:xfrm rot="10800000">
            <a:off x="2041444" y="3575327"/>
            <a:ext cx="1420077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327" name="Rounded Rectangle 326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ounded Rectangle 327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 rot="10800000">
            <a:off x="3149559" y="3575332"/>
            <a:ext cx="5893068" cy="365760"/>
            <a:chOff x="2196654" y="723176"/>
            <a:chExt cx="895822" cy="847495"/>
          </a:xfrm>
          <a:solidFill>
            <a:srgbClr val="21A761"/>
          </a:solidFill>
        </p:grpSpPr>
        <p:sp>
          <p:nvSpPr>
            <p:cNvPr id="330" name="Rounded Rectangle 329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ounded Rectangle 330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2073219" y="4008886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Plan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6200777" y="4771908"/>
            <a:ext cx="2173811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Manage project budgets, forecasts, progress, and changes (Cloud)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5918254" y="3935789"/>
            <a:ext cx="2794644" cy="4247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300"/>
              </a:spcAft>
            </a:pPr>
            <a:r>
              <a:rPr lang="en-US" sz="900" dirty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Plan and manage work orders for mechanics; Create 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short duration work plans / work packages 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(Web + Android, Apple, Windows tablets)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6200777" y="4388533"/>
            <a:ext cx="2172411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Track work orders and goods received 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900" dirty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Android, Apple, Windows tablets)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3292058" y="118866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Estimate using period resource plans; 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UI enhancements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37" name="TextBox 336"/>
          <p:cNvSpPr txBox="1"/>
          <p:nvPr/>
        </p:nvSpPr>
        <p:spPr>
          <a:xfrm>
            <a:off x="5957382" y="67989"/>
            <a:ext cx="2799160" cy="4247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Manage alternate bid item scenarios; perform Parametric estimating; visual estimating 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using 3D models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38" name="TextBox 337"/>
          <p:cNvSpPr txBox="1"/>
          <p:nvPr/>
        </p:nvSpPr>
        <p:spPr>
          <a:xfrm>
            <a:off x="2090159" y="514177"/>
            <a:ext cx="1081238" cy="3657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Performance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3311965" y="514822"/>
            <a:ext cx="2166653" cy="313510"/>
          </a:xfrm>
          <a:prstGeom prst="rect">
            <a:avLst/>
          </a:prstGeom>
          <a:solidFill>
            <a:srgbClr val="416A9B"/>
          </a:solidFill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Rapidly update project forecasts using batch editing; UI enhancements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340" name="Group 339"/>
          <p:cNvGrpSpPr/>
          <p:nvPr/>
        </p:nvGrpSpPr>
        <p:grpSpPr>
          <a:xfrm rot="10800000">
            <a:off x="2035693" y="1247773"/>
            <a:ext cx="7013008" cy="365760"/>
            <a:chOff x="2196654" y="723176"/>
            <a:chExt cx="895822" cy="847495"/>
          </a:xfrm>
          <a:solidFill>
            <a:srgbClr val="FFFFCC"/>
          </a:solidFill>
        </p:grpSpPr>
        <p:sp>
          <p:nvSpPr>
            <p:cNvPr id="341" name="Rounded Rectangle 340"/>
            <p:cNvSpPr/>
            <p:nvPr/>
          </p:nvSpPr>
          <p:spPr>
            <a:xfrm rot="16200000">
              <a:off x="2593458" y="1071654"/>
              <a:ext cx="847495" cy="150540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ounded Rectangle 341"/>
            <p:cNvSpPr/>
            <p:nvPr/>
          </p:nvSpPr>
          <p:spPr>
            <a:xfrm rot="16200000" flipH="1">
              <a:off x="2211521" y="708309"/>
              <a:ext cx="847495" cy="877230"/>
            </a:xfrm>
            <a:prstGeom prst="roundRect">
              <a:avLst>
                <a:gd name="adj" fmla="val 904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3" name="TextBox 342"/>
          <p:cNvSpPr txBox="1"/>
          <p:nvPr/>
        </p:nvSpPr>
        <p:spPr>
          <a:xfrm>
            <a:off x="2115527" y="1310006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latin typeface="Calibri" pitchFamily="34" charset="0"/>
                <a:ea typeface="+mj-ea"/>
                <a:cs typeface="Calibri" pitchFamily="34" charset="0"/>
              </a:rPr>
              <a:t>Field Mobile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3311966" y="1274771"/>
            <a:ext cx="2166653" cy="316690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 defTabSz="457200">
              <a:lnSpc>
                <a:spcPct val="80000"/>
              </a:lnSpc>
              <a:spcAft>
                <a:spcPts val="300"/>
              </a:spcAft>
            </a:pPr>
            <a:r>
              <a:rPr lang="en-US" sz="900" dirty="0">
                <a:latin typeface="Calibri" pitchFamily="34" charset="0"/>
                <a:cs typeface="Calibri" pitchFamily="34" charset="0"/>
              </a:rPr>
              <a:t>Track field progress and timesheets (</a:t>
            </a:r>
            <a:r>
              <a:rPr lang="en-US" sz="900" dirty="0" smtClean="0">
                <a:latin typeface="Calibri" pitchFamily="34" charset="0"/>
                <a:cs typeface="Calibri" pitchFamily="34" charset="0"/>
              </a:rPr>
              <a:t>Android, Apple, Windows tablets)</a:t>
            </a:r>
            <a:endParaRPr lang="en-US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2107411" y="891315"/>
            <a:ext cx="97567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latin typeface="Calibri" pitchFamily="34" charset="0"/>
                <a:ea typeface="+mj-ea"/>
                <a:cs typeface="Calibri" pitchFamily="34" charset="0"/>
              </a:rPr>
              <a:t>Field Manager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3441135" y="885927"/>
            <a:ext cx="1833009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Plan daily work </a:t>
            </a:r>
            <a:br>
              <a:rPr kumimoji="0" lang="en-US" sz="9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for crews (Windows)</a:t>
            </a:r>
          </a:p>
        </p:txBody>
      </p:sp>
      <p:sp>
        <p:nvSpPr>
          <p:cNvPr id="347" name="TextBox 346"/>
          <p:cNvSpPr txBox="1"/>
          <p:nvPr/>
        </p:nvSpPr>
        <p:spPr>
          <a:xfrm>
            <a:off x="2077847" y="3624465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Inspect</a:t>
            </a:r>
          </a:p>
        </p:txBody>
      </p:sp>
      <p:sp>
        <p:nvSpPr>
          <p:cNvPr id="348" name="TextBox 347"/>
          <p:cNvSpPr txBox="1"/>
          <p:nvPr/>
        </p:nvSpPr>
        <p:spPr>
          <a:xfrm>
            <a:off x="3297097" y="3546050"/>
            <a:ext cx="2144382" cy="4247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Perform </a:t>
            </a:r>
            <a:r>
              <a:rPr kumimoji="0" lang="en-US" sz="900" u="none" strike="noStrike" kern="1200" cap="none" spc="0" normalizeH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equipment and safety </a:t>
            </a: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inspections using checklists </a:t>
            </a:r>
            <a:b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</a:b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(Android , Apple</a:t>
            </a:r>
            <a:r>
              <a:rPr lang="en-US" sz="900" noProof="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, Windows  phones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)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6229372" y="3601240"/>
            <a:ext cx="2172410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Perform </a:t>
            </a:r>
            <a:r>
              <a:rPr kumimoji="0" lang="en-US" sz="900" u="none" strike="noStrike" kern="1200" cap="none" spc="0" normalizeH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asset </a:t>
            </a:r>
            <a:r>
              <a:rPr kumimoji="0" lang="en-US" sz="900" u="none" strike="noStrike" kern="1200" cap="none" spc="0" normalizeH="0" baseline="0" noProof="0" dirty="0" smtClean="0">
                <a:ln>
                  <a:noFill/>
                </a:ln>
                <a:solidFill>
                  <a:srgbClr val="C5FFDF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and work inspections /punch lists (Android or Apple iOS)</a:t>
            </a:r>
          </a:p>
        </p:txBody>
      </p:sp>
      <p:sp>
        <p:nvSpPr>
          <p:cNvPr id="350" name="TextBox 349"/>
          <p:cNvSpPr txBox="1"/>
          <p:nvPr/>
        </p:nvSpPr>
        <p:spPr>
          <a:xfrm>
            <a:off x="2113528" y="1689158"/>
            <a:ext cx="1081238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ea typeface="+mj-ea"/>
                <a:cs typeface="Calibri" pitchFamily="34" charset="0"/>
              </a:rPr>
              <a:t>Reporting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51" name="Flowchart: Data 79"/>
          <p:cNvSpPr/>
          <p:nvPr/>
        </p:nvSpPr>
        <p:spPr>
          <a:xfrm rot="16200000">
            <a:off x="1117373" y="4176715"/>
            <a:ext cx="1704223" cy="1537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4094"/>
              <a:gd name="connsiteY0" fmla="*/ 10000 h 10000"/>
              <a:gd name="connsiteX1" fmla="*/ 6094 w 14094"/>
              <a:gd name="connsiteY1" fmla="*/ 0 h 10000"/>
              <a:gd name="connsiteX2" fmla="*/ 14094 w 14094"/>
              <a:gd name="connsiteY2" fmla="*/ 0 h 10000"/>
              <a:gd name="connsiteX3" fmla="*/ 12094 w 14094"/>
              <a:gd name="connsiteY3" fmla="*/ 10000 h 10000"/>
              <a:gd name="connsiteX4" fmla="*/ 0 w 14094"/>
              <a:gd name="connsiteY4" fmla="*/ 10000 h 10000"/>
              <a:gd name="connsiteX0" fmla="*/ 0 w 14094"/>
              <a:gd name="connsiteY0" fmla="*/ 10545 h 10545"/>
              <a:gd name="connsiteX1" fmla="*/ 1883 w 14094"/>
              <a:gd name="connsiteY1" fmla="*/ 0 h 10545"/>
              <a:gd name="connsiteX2" fmla="*/ 14094 w 14094"/>
              <a:gd name="connsiteY2" fmla="*/ 545 h 10545"/>
              <a:gd name="connsiteX3" fmla="*/ 12094 w 14094"/>
              <a:gd name="connsiteY3" fmla="*/ 10545 h 10545"/>
              <a:gd name="connsiteX4" fmla="*/ 0 w 14094"/>
              <a:gd name="connsiteY4" fmla="*/ 10545 h 10545"/>
              <a:gd name="connsiteX0" fmla="*/ 0 w 14172"/>
              <a:gd name="connsiteY0" fmla="*/ 10273 h 10545"/>
              <a:gd name="connsiteX1" fmla="*/ 1961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545"/>
              <a:gd name="connsiteX1" fmla="*/ 2000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7735"/>
              <a:gd name="connsiteY0" fmla="*/ 10273 h 10545"/>
              <a:gd name="connsiteX1" fmla="*/ 2000 w 17735"/>
              <a:gd name="connsiteY1" fmla="*/ 0 h 10545"/>
              <a:gd name="connsiteX2" fmla="*/ 17735 w 17735"/>
              <a:gd name="connsiteY2" fmla="*/ 545 h 10545"/>
              <a:gd name="connsiteX3" fmla="*/ 12172 w 17735"/>
              <a:gd name="connsiteY3" fmla="*/ 10545 h 10545"/>
              <a:gd name="connsiteX4" fmla="*/ 0 w 17735"/>
              <a:gd name="connsiteY4" fmla="*/ 10273 h 10545"/>
              <a:gd name="connsiteX0" fmla="*/ 0 w 17735"/>
              <a:gd name="connsiteY0" fmla="*/ 10273 h 10273"/>
              <a:gd name="connsiteX1" fmla="*/ 2000 w 17735"/>
              <a:gd name="connsiteY1" fmla="*/ 0 h 10273"/>
              <a:gd name="connsiteX2" fmla="*/ 17735 w 17735"/>
              <a:gd name="connsiteY2" fmla="*/ 545 h 10273"/>
              <a:gd name="connsiteX3" fmla="*/ 15493 w 17735"/>
              <a:gd name="connsiteY3" fmla="*/ 10123 h 10273"/>
              <a:gd name="connsiteX4" fmla="*/ 0 w 17735"/>
              <a:gd name="connsiteY4" fmla="*/ 10273 h 10273"/>
              <a:gd name="connsiteX0" fmla="*/ 0 w 17735"/>
              <a:gd name="connsiteY0" fmla="*/ 10273 h 10273"/>
              <a:gd name="connsiteX1" fmla="*/ 2000 w 17735"/>
              <a:gd name="connsiteY1" fmla="*/ 0 h 10273"/>
              <a:gd name="connsiteX2" fmla="*/ 17735 w 17735"/>
              <a:gd name="connsiteY2" fmla="*/ 545 h 10273"/>
              <a:gd name="connsiteX3" fmla="*/ 15855 w 17735"/>
              <a:gd name="connsiteY3" fmla="*/ 10123 h 10273"/>
              <a:gd name="connsiteX4" fmla="*/ 0 w 17735"/>
              <a:gd name="connsiteY4" fmla="*/ 10273 h 10273"/>
              <a:gd name="connsiteX0" fmla="*/ 0 w 17735"/>
              <a:gd name="connsiteY0" fmla="*/ 10273 h 10273"/>
              <a:gd name="connsiteX1" fmla="*/ 2000 w 17735"/>
              <a:gd name="connsiteY1" fmla="*/ 0 h 10273"/>
              <a:gd name="connsiteX2" fmla="*/ 17735 w 17735"/>
              <a:gd name="connsiteY2" fmla="*/ 545 h 10273"/>
              <a:gd name="connsiteX3" fmla="*/ 16459 w 17735"/>
              <a:gd name="connsiteY3" fmla="*/ 10123 h 10273"/>
              <a:gd name="connsiteX4" fmla="*/ 0 w 17735"/>
              <a:gd name="connsiteY4" fmla="*/ 10273 h 10273"/>
              <a:gd name="connsiteX0" fmla="*/ 0 w 18339"/>
              <a:gd name="connsiteY0" fmla="*/ 10273 h 10273"/>
              <a:gd name="connsiteX1" fmla="*/ 2000 w 18339"/>
              <a:gd name="connsiteY1" fmla="*/ 0 h 10273"/>
              <a:gd name="connsiteX2" fmla="*/ 18339 w 18339"/>
              <a:gd name="connsiteY2" fmla="*/ 545 h 10273"/>
              <a:gd name="connsiteX3" fmla="*/ 16459 w 18339"/>
              <a:gd name="connsiteY3" fmla="*/ 10123 h 10273"/>
              <a:gd name="connsiteX4" fmla="*/ 0 w 18339"/>
              <a:gd name="connsiteY4" fmla="*/ 10273 h 10273"/>
              <a:gd name="connsiteX0" fmla="*/ 0 w 18339"/>
              <a:gd name="connsiteY0" fmla="*/ 10273 h 10273"/>
              <a:gd name="connsiteX1" fmla="*/ 2000 w 18339"/>
              <a:gd name="connsiteY1" fmla="*/ 0 h 10273"/>
              <a:gd name="connsiteX2" fmla="*/ 18339 w 18339"/>
              <a:gd name="connsiteY2" fmla="*/ 545 h 10273"/>
              <a:gd name="connsiteX3" fmla="*/ 16459 w 18339"/>
              <a:gd name="connsiteY3" fmla="*/ 10123 h 10273"/>
              <a:gd name="connsiteX4" fmla="*/ 0 w 18339"/>
              <a:gd name="connsiteY4" fmla="*/ 10273 h 10273"/>
              <a:gd name="connsiteX0" fmla="*/ 0 w 18339"/>
              <a:gd name="connsiteY0" fmla="*/ 10273 h 10273"/>
              <a:gd name="connsiteX1" fmla="*/ 2129 w 18339"/>
              <a:gd name="connsiteY1" fmla="*/ 0 h 10273"/>
              <a:gd name="connsiteX2" fmla="*/ 18339 w 18339"/>
              <a:gd name="connsiteY2" fmla="*/ 545 h 10273"/>
              <a:gd name="connsiteX3" fmla="*/ 16459 w 18339"/>
              <a:gd name="connsiteY3" fmla="*/ 10123 h 10273"/>
              <a:gd name="connsiteX4" fmla="*/ 0 w 18339"/>
              <a:gd name="connsiteY4" fmla="*/ 10273 h 10273"/>
              <a:gd name="connsiteX0" fmla="*/ 0 w 18339"/>
              <a:gd name="connsiteY0" fmla="*/ 10273 h 10273"/>
              <a:gd name="connsiteX1" fmla="*/ 2069 w 18339"/>
              <a:gd name="connsiteY1" fmla="*/ 0 h 10273"/>
              <a:gd name="connsiteX2" fmla="*/ 18339 w 18339"/>
              <a:gd name="connsiteY2" fmla="*/ 545 h 10273"/>
              <a:gd name="connsiteX3" fmla="*/ 16459 w 18339"/>
              <a:gd name="connsiteY3" fmla="*/ 10123 h 10273"/>
              <a:gd name="connsiteX4" fmla="*/ 0 w 18339"/>
              <a:gd name="connsiteY4" fmla="*/ 10273 h 1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9" h="10273">
                <a:moveTo>
                  <a:pt x="0" y="10273"/>
                </a:moveTo>
                <a:lnTo>
                  <a:pt x="2069" y="0"/>
                </a:lnTo>
                <a:lnTo>
                  <a:pt x="18339" y="545"/>
                </a:lnTo>
                <a:lnTo>
                  <a:pt x="16459" y="10123"/>
                </a:lnTo>
                <a:lnTo>
                  <a:pt x="0" y="10273"/>
                </a:lnTo>
                <a:close/>
              </a:path>
            </a:pathLst>
          </a:custGeom>
          <a:solidFill>
            <a:srgbClr val="007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52" name="Picture 3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50" y="671577"/>
            <a:ext cx="716802" cy="399020"/>
          </a:xfrm>
          <a:prstGeom prst="rect">
            <a:avLst/>
          </a:prstGeom>
        </p:spPr>
      </p:pic>
      <p:sp>
        <p:nvSpPr>
          <p:cNvPr id="353" name="TextBox 352"/>
          <p:cNvSpPr txBox="1"/>
          <p:nvPr/>
        </p:nvSpPr>
        <p:spPr>
          <a:xfrm>
            <a:off x="2062376" y="2061674"/>
            <a:ext cx="975670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10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ERV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2049493" y="2436632"/>
            <a:ext cx="1211634" cy="4001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Procurement</a:t>
            </a:r>
            <a:b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0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SAP</a:t>
            </a:r>
          </a:p>
        </p:txBody>
      </p:sp>
      <p:sp>
        <p:nvSpPr>
          <p:cNvPr id="370" name="TextBox 369"/>
          <p:cNvSpPr txBox="1"/>
          <p:nvPr/>
        </p:nvSpPr>
        <p:spPr>
          <a:xfrm>
            <a:off x="2049492" y="2766668"/>
            <a:ext cx="1396924" cy="400110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en-US" sz="1000" b="1" dirty="0" err="1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ProductivyD</a:t>
            </a:r>
            <a:r>
              <a:rPr lang="en-US" sz="10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000" b="1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000" b="1" dirty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AWP)</a:t>
            </a:r>
          </a:p>
        </p:txBody>
      </p:sp>
      <p:sp>
        <p:nvSpPr>
          <p:cNvPr id="371" name="TextBox 370"/>
          <p:cNvSpPr txBox="1"/>
          <p:nvPr/>
        </p:nvSpPr>
        <p:spPr>
          <a:xfrm>
            <a:off x="2058764" y="3218679"/>
            <a:ext cx="1090524" cy="24622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00" b="1" dirty="0" err="1">
                <a:solidFill>
                  <a:schemeClr val="bg2"/>
                </a:solidFill>
                <a:latin typeface="Calibri" pitchFamily="34" charset="0"/>
                <a:ea typeface="+mj-ea"/>
                <a:cs typeface="Calibri" pitchFamily="34" charset="0"/>
              </a:rPr>
              <a:t>MobilyD</a:t>
            </a:r>
            <a:endParaRPr lang="en-US" sz="1000" b="1" dirty="0">
              <a:solidFill>
                <a:schemeClr val="bg2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3234751" y="2015466"/>
            <a:ext cx="2642853" cy="4247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 defTabSz="457182">
              <a:lnSpc>
                <a:spcPct val="80000"/>
              </a:lnSpc>
              <a:spcAft>
                <a:spcPts val="300"/>
              </a:spcAft>
            </a:pPr>
            <a:r>
              <a:rPr lang="en-US" sz="900" dirty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Aggregate multi-discipline project models, schedule integration, visual procurement, Dimension Management and Reports using business processes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6101205" y="2074988"/>
            <a:ext cx="2843649" cy="301621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8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Automate visual 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dashboards</a:t>
            </a:r>
            <a:r>
              <a:rPr lang="en-US" sz="8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 of business data, Integration with HD, extending Connections to additional business systems</a:t>
            </a:r>
            <a:endParaRPr kumimoji="0" lang="en-US" sz="8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3472850" y="2460398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Automate procurement processes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leveraging model and SAP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6430055" y="2825013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Create work plans / work packages </a:t>
            </a:r>
            <a:b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</a:b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leveraging business data and 3D models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6430056" y="3243901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algn="ctr">
              <a:lnSpc>
                <a:spcPct val="80000"/>
              </a:lnSpc>
              <a:spcAft>
                <a:spcPts val="300"/>
              </a:spcAft>
            </a:pPr>
            <a:r>
              <a:rPr lang="en-US" sz="900" dirty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Perform </a:t>
            </a: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AWP functions/inspections/ punch lists (Windows/Apple </a:t>
            </a:r>
            <a:r>
              <a:rPr lang="en-US" sz="900" dirty="0">
                <a:solidFill>
                  <a:srgbClr val="C5FFDF"/>
                </a:solidFill>
                <a:latin typeface="Calibri" pitchFamily="34" charset="0"/>
                <a:cs typeface="Calibri" pitchFamily="34" charset="0"/>
              </a:rPr>
              <a:t>iOS)</a:t>
            </a:r>
          </a:p>
        </p:txBody>
      </p:sp>
      <p:sp>
        <p:nvSpPr>
          <p:cNvPr id="380" name="TextBox 379"/>
          <p:cNvSpPr txBox="1"/>
          <p:nvPr/>
        </p:nvSpPr>
        <p:spPr>
          <a:xfrm>
            <a:off x="6439703" y="2469548"/>
            <a:ext cx="2166653" cy="313932"/>
          </a:xfrm>
          <a:prstGeom prst="rect">
            <a:avLst/>
          </a:prstGeom>
        </p:spPr>
        <p:txBody>
          <a:bodyPr vert="horz" wrap="square" rtlCol="0" anchor="ctr" anchorCtr="0">
            <a:spAutoFit/>
          </a:bodyPr>
          <a:lstStyle/>
          <a:p>
            <a:pPr marR="0" algn="ctr" defTabSz="457200" rtl="0" eaLnBrk="1" fontAlgn="auto" latinLnBrk="0" hangingPunct="1">
              <a:lnSpc>
                <a:spcPct val="80000"/>
              </a:lnSpc>
              <a:spcAft>
                <a:spcPts val="300"/>
              </a:spcAft>
              <a:buClrTx/>
              <a:buSzTx/>
              <a:tabLst/>
            </a:pPr>
            <a:r>
              <a:rPr lang="en-US" sz="900" dirty="0" smtClean="0">
                <a:solidFill>
                  <a:srgbClr val="C5FFDF"/>
                </a:solidFill>
                <a:latin typeface="Calibri" pitchFamily="34" charset="0"/>
                <a:ea typeface="+mj-ea"/>
                <a:cs typeface="Calibri" pitchFamily="34" charset="0"/>
              </a:rPr>
              <a:t>Explore leveraging HANA and leveraging additional SAP system modules</a:t>
            </a:r>
            <a:endParaRPr kumimoji="0" lang="en-US" sz="900" u="none" strike="noStrike" kern="1200" cap="none" spc="0" normalizeH="0" baseline="0" noProof="0" dirty="0" smtClean="0">
              <a:ln>
                <a:noFill/>
              </a:ln>
              <a:solidFill>
                <a:srgbClr val="C5FFDF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38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" y="2214099"/>
            <a:ext cx="813816" cy="33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" name="Flowchart: Data 79"/>
          <p:cNvSpPr/>
          <p:nvPr/>
        </p:nvSpPr>
        <p:spPr>
          <a:xfrm rot="16200000">
            <a:off x="986988" y="928939"/>
            <a:ext cx="1981273" cy="16118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4094"/>
              <a:gd name="connsiteY0" fmla="*/ 10000 h 10000"/>
              <a:gd name="connsiteX1" fmla="*/ 6094 w 14094"/>
              <a:gd name="connsiteY1" fmla="*/ 0 h 10000"/>
              <a:gd name="connsiteX2" fmla="*/ 14094 w 14094"/>
              <a:gd name="connsiteY2" fmla="*/ 0 h 10000"/>
              <a:gd name="connsiteX3" fmla="*/ 12094 w 14094"/>
              <a:gd name="connsiteY3" fmla="*/ 10000 h 10000"/>
              <a:gd name="connsiteX4" fmla="*/ 0 w 14094"/>
              <a:gd name="connsiteY4" fmla="*/ 10000 h 10000"/>
              <a:gd name="connsiteX0" fmla="*/ 0 w 14094"/>
              <a:gd name="connsiteY0" fmla="*/ 10545 h 10545"/>
              <a:gd name="connsiteX1" fmla="*/ 1883 w 14094"/>
              <a:gd name="connsiteY1" fmla="*/ 0 h 10545"/>
              <a:gd name="connsiteX2" fmla="*/ 14094 w 14094"/>
              <a:gd name="connsiteY2" fmla="*/ 545 h 10545"/>
              <a:gd name="connsiteX3" fmla="*/ 12094 w 14094"/>
              <a:gd name="connsiteY3" fmla="*/ 10545 h 10545"/>
              <a:gd name="connsiteX4" fmla="*/ 0 w 14094"/>
              <a:gd name="connsiteY4" fmla="*/ 10545 h 10545"/>
              <a:gd name="connsiteX0" fmla="*/ 0 w 14172"/>
              <a:gd name="connsiteY0" fmla="*/ 10273 h 10545"/>
              <a:gd name="connsiteX1" fmla="*/ 1961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545"/>
              <a:gd name="connsiteX1" fmla="*/ 2000 w 14172"/>
              <a:gd name="connsiteY1" fmla="*/ 0 h 10545"/>
              <a:gd name="connsiteX2" fmla="*/ 14172 w 14172"/>
              <a:gd name="connsiteY2" fmla="*/ 545 h 10545"/>
              <a:gd name="connsiteX3" fmla="*/ 12172 w 14172"/>
              <a:gd name="connsiteY3" fmla="*/ 10545 h 10545"/>
              <a:gd name="connsiteX4" fmla="*/ 0 w 14172"/>
              <a:gd name="connsiteY4" fmla="*/ 10273 h 10545"/>
              <a:gd name="connsiteX0" fmla="*/ 0 w 14172"/>
              <a:gd name="connsiteY0" fmla="*/ 10273 h 10273"/>
              <a:gd name="connsiteX1" fmla="*/ 2000 w 14172"/>
              <a:gd name="connsiteY1" fmla="*/ 0 h 10273"/>
              <a:gd name="connsiteX2" fmla="*/ 14172 w 14172"/>
              <a:gd name="connsiteY2" fmla="*/ 545 h 10273"/>
              <a:gd name="connsiteX3" fmla="*/ 11936 w 14172"/>
              <a:gd name="connsiteY3" fmla="*/ 10188 h 10273"/>
              <a:gd name="connsiteX4" fmla="*/ 0 w 14172"/>
              <a:gd name="connsiteY4" fmla="*/ 10273 h 10273"/>
              <a:gd name="connsiteX0" fmla="*/ 0 w 14263"/>
              <a:gd name="connsiteY0" fmla="*/ 10273 h 10273"/>
              <a:gd name="connsiteX1" fmla="*/ 2091 w 14263"/>
              <a:gd name="connsiteY1" fmla="*/ 0 h 10273"/>
              <a:gd name="connsiteX2" fmla="*/ 14263 w 14263"/>
              <a:gd name="connsiteY2" fmla="*/ 545 h 10273"/>
              <a:gd name="connsiteX3" fmla="*/ 12027 w 14263"/>
              <a:gd name="connsiteY3" fmla="*/ 10188 h 10273"/>
              <a:gd name="connsiteX4" fmla="*/ 0 w 14263"/>
              <a:gd name="connsiteY4" fmla="*/ 10273 h 10273"/>
              <a:gd name="connsiteX0" fmla="*/ 0 w 14263"/>
              <a:gd name="connsiteY0" fmla="*/ 10273 h 10464"/>
              <a:gd name="connsiteX1" fmla="*/ 2091 w 14263"/>
              <a:gd name="connsiteY1" fmla="*/ 0 h 10464"/>
              <a:gd name="connsiteX2" fmla="*/ 14263 w 14263"/>
              <a:gd name="connsiteY2" fmla="*/ 545 h 10464"/>
              <a:gd name="connsiteX3" fmla="*/ 12164 w 14263"/>
              <a:gd name="connsiteY3" fmla="*/ 10464 h 10464"/>
              <a:gd name="connsiteX4" fmla="*/ 0 w 14263"/>
              <a:gd name="connsiteY4" fmla="*/ 10273 h 10464"/>
              <a:gd name="connsiteX0" fmla="*/ 0 w 14263"/>
              <a:gd name="connsiteY0" fmla="*/ 9804 h 9995"/>
              <a:gd name="connsiteX1" fmla="*/ 1721 w 14263"/>
              <a:gd name="connsiteY1" fmla="*/ 0 h 9995"/>
              <a:gd name="connsiteX2" fmla="*/ 14263 w 14263"/>
              <a:gd name="connsiteY2" fmla="*/ 76 h 9995"/>
              <a:gd name="connsiteX3" fmla="*/ 12164 w 14263"/>
              <a:gd name="connsiteY3" fmla="*/ 9995 h 9995"/>
              <a:gd name="connsiteX4" fmla="*/ 0 w 14263"/>
              <a:gd name="connsiteY4" fmla="*/ 9804 h 9995"/>
              <a:gd name="connsiteX0" fmla="*/ 0 w 9973"/>
              <a:gd name="connsiteY0" fmla="*/ 9575 h 10000"/>
              <a:gd name="connsiteX1" fmla="*/ 1180 w 9973"/>
              <a:gd name="connsiteY1" fmla="*/ 0 h 10000"/>
              <a:gd name="connsiteX2" fmla="*/ 9973 w 9973"/>
              <a:gd name="connsiteY2" fmla="*/ 76 h 10000"/>
              <a:gd name="connsiteX3" fmla="*/ 8501 w 9973"/>
              <a:gd name="connsiteY3" fmla="*/ 10000 h 10000"/>
              <a:gd name="connsiteX4" fmla="*/ 0 w 9973"/>
              <a:gd name="connsiteY4" fmla="*/ 9575 h 10000"/>
              <a:gd name="connsiteX0" fmla="*/ 0 w 10041"/>
              <a:gd name="connsiteY0" fmla="*/ 9575 h 10000"/>
              <a:gd name="connsiteX1" fmla="*/ 1224 w 10041"/>
              <a:gd name="connsiteY1" fmla="*/ 0 h 10000"/>
              <a:gd name="connsiteX2" fmla="*/ 10041 w 10041"/>
              <a:gd name="connsiteY2" fmla="*/ 76 h 10000"/>
              <a:gd name="connsiteX3" fmla="*/ 8565 w 10041"/>
              <a:gd name="connsiteY3" fmla="*/ 10000 h 10000"/>
              <a:gd name="connsiteX4" fmla="*/ 0 w 10041"/>
              <a:gd name="connsiteY4" fmla="*/ 9575 h 10000"/>
              <a:gd name="connsiteX0" fmla="*/ 0 w 10041"/>
              <a:gd name="connsiteY0" fmla="*/ 9575 h 9575"/>
              <a:gd name="connsiteX1" fmla="*/ 1224 w 10041"/>
              <a:gd name="connsiteY1" fmla="*/ 0 h 9575"/>
              <a:gd name="connsiteX2" fmla="*/ 10041 w 10041"/>
              <a:gd name="connsiteY2" fmla="*/ 76 h 9575"/>
              <a:gd name="connsiteX3" fmla="*/ 8866 w 10041"/>
              <a:gd name="connsiteY3" fmla="*/ 8125 h 9575"/>
              <a:gd name="connsiteX4" fmla="*/ 0 w 10041"/>
              <a:gd name="connsiteY4" fmla="*/ 9575 h 9575"/>
              <a:gd name="connsiteX0" fmla="*/ 0 w 9986"/>
              <a:gd name="connsiteY0" fmla="*/ 9143 h 9143"/>
              <a:gd name="connsiteX1" fmla="*/ 1205 w 9986"/>
              <a:gd name="connsiteY1" fmla="*/ 0 h 9143"/>
              <a:gd name="connsiteX2" fmla="*/ 9986 w 9986"/>
              <a:gd name="connsiteY2" fmla="*/ 79 h 9143"/>
              <a:gd name="connsiteX3" fmla="*/ 8816 w 9986"/>
              <a:gd name="connsiteY3" fmla="*/ 8486 h 9143"/>
              <a:gd name="connsiteX4" fmla="*/ 0 w 9986"/>
              <a:gd name="connsiteY4" fmla="*/ 9143 h 9143"/>
              <a:gd name="connsiteX0" fmla="*/ 0 w 10000"/>
              <a:gd name="connsiteY0" fmla="*/ 10000 h 10000"/>
              <a:gd name="connsiteX1" fmla="*/ 1207 w 10000"/>
              <a:gd name="connsiteY1" fmla="*/ 0 h 10000"/>
              <a:gd name="connsiteX2" fmla="*/ 10000 w 10000"/>
              <a:gd name="connsiteY2" fmla="*/ 86 h 10000"/>
              <a:gd name="connsiteX3" fmla="*/ 9621 w 10000"/>
              <a:gd name="connsiteY3" fmla="*/ 8612 h 10000"/>
              <a:gd name="connsiteX4" fmla="*/ 0 w 10000"/>
              <a:gd name="connsiteY4" fmla="*/ 10000 h 10000"/>
              <a:gd name="connsiteX0" fmla="*/ 0 w 10000"/>
              <a:gd name="connsiteY0" fmla="*/ 9063 h 9063"/>
              <a:gd name="connsiteX1" fmla="*/ 1207 w 10000"/>
              <a:gd name="connsiteY1" fmla="*/ 0 h 9063"/>
              <a:gd name="connsiteX2" fmla="*/ 10000 w 10000"/>
              <a:gd name="connsiteY2" fmla="*/ 86 h 9063"/>
              <a:gd name="connsiteX3" fmla="*/ 9621 w 10000"/>
              <a:gd name="connsiteY3" fmla="*/ 8612 h 9063"/>
              <a:gd name="connsiteX4" fmla="*/ 0 w 10000"/>
              <a:gd name="connsiteY4" fmla="*/ 9063 h 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063">
                <a:moveTo>
                  <a:pt x="0" y="9063"/>
                </a:moveTo>
                <a:lnTo>
                  <a:pt x="1207" y="0"/>
                </a:lnTo>
                <a:lnTo>
                  <a:pt x="10000" y="86"/>
                </a:lnTo>
                <a:cubicBezTo>
                  <a:pt x="9874" y="2928"/>
                  <a:pt x="9747" y="5770"/>
                  <a:pt x="9621" y="8612"/>
                </a:cubicBezTo>
                <a:lnTo>
                  <a:pt x="0" y="9063"/>
                </a:lnTo>
                <a:close/>
              </a:path>
            </a:pathLst>
          </a:custGeom>
          <a:solidFill>
            <a:srgbClr val="233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cxnSp>
        <p:nvCxnSpPr>
          <p:cNvPr id="421" name="Straight Connector 420"/>
          <p:cNvCxnSpPr/>
          <p:nvPr/>
        </p:nvCxnSpPr>
        <p:spPr>
          <a:xfrm>
            <a:off x="5958136" y="-137500"/>
            <a:ext cx="6556" cy="5451383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30014" y="3631909"/>
            <a:ext cx="8156786" cy="1307851"/>
          </a:xfrm>
          <a:prstGeom prst="rect">
            <a:avLst/>
          </a:prstGeom>
          <a:solidFill>
            <a:srgbClr val="416A9B">
              <a:alpha val="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0014" y="2154392"/>
            <a:ext cx="8156786" cy="1396914"/>
          </a:xfrm>
          <a:prstGeom prst="rect">
            <a:avLst/>
          </a:prstGeom>
          <a:solidFill>
            <a:srgbClr val="416A9B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0014" y="906554"/>
            <a:ext cx="8156786" cy="1183765"/>
          </a:xfrm>
          <a:prstGeom prst="rect">
            <a:avLst/>
          </a:prstGeom>
          <a:solidFill>
            <a:srgbClr val="416A9B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4" idx="2"/>
          </p:cNvCxnSpPr>
          <p:nvPr/>
        </p:nvCxnSpPr>
        <p:spPr>
          <a:xfrm>
            <a:off x="1933869" y="1761973"/>
            <a:ext cx="17543" cy="571393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7348" y="992532"/>
            <a:ext cx="1933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Estimators and project planners create the WBS structure and budget for the project.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304" y="945397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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1306" y="2333366"/>
            <a:ext cx="1954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Project engineers create crew plans by assigning foremen, employees, and equipment to tasks, validating expected results against the budget.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483" y="2281961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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1721" y="3862129"/>
            <a:ext cx="18778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Foremen receive their daily crew plans and make adjustments if necessary based on jobsite conditions and resource availability.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483" y="3786373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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4172" y="3795162"/>
            <a:ext cx="23542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At the end of the shift (or throughout the day), foremen record quantities completed, hours worked, and notes, then submit for approval.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0419" y="3748028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</a:t>
            </a:r>
            <a:endParaRPr lang="en-US" dirty="0">
              <a:solidFill>
                <a:srgbClr val="54605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50056" y="3449574"/>
            <a:ext cx="251350" cy="449112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4172" y="2411203"/>
            <a:ext cx="2213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Project engineers and company managers review and approve the executed crew plans submitted from the field.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7994" y="2358227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</a:t>
            </a:r>
            <a:endParaRPr lang="en-US" dirty="0">
              <a:solidFill>
                <a:srgbClr val="54605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904889" y="1919787"/>
            <a:ext cx="205305" cy="491416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70185" y="3180644"/>
            <a:ext cx="280435" cy="605729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7079" y="982323"/>
            <a:ext cx="2514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Results are imported into the ERP system to drive payroll, and project managers can update their projects with the latest  as-built hours and quantities to get updated earned values.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5201" y="927375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</a:t>
            </a:r>
            <a:endParaRPr lang="en-US" dirty="0">
              <a:solidFill>
                <a:srgbClr val="54605F"/>
              </a:solidFill>
            </a:endParaRPr>
          </a:p>
        </p:txBody>
      </p:sp>
      <p:pic>
        <p:nvPicPr>
          <p:cNvPr id="32" name="Picture 10" descr="http://thumb9.shutterstock.com/display_pic_with_logo/144271/125038166/stock-vector-vector-black-construction-icons-set-on-gray-1250381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20601" l="28889" r="46667">
                        <a14:foregroundMark x1="41111" y1="17597" x2="41111" y2="1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5532" r="52622" b="78888"/>
          <a:stretch/>
        </p:blipFill>
        <p:spPr bwMode="auto">
          <a:xfrm>
            <a:off x="4053116" y="1055410"/>
            <a:ext cx="754380" cy="5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HD-Field-Manag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74" y="2285562"/>
            <a:ext cx="1119863" cy="447167"/>
          </a:xfrm>
          <a:prstGeom prst="rect">
            <a:avLst/>
          </a:prstGeom>
        </p:spPr>
      </p:pic>
      <p:pic>
        <p:nvPicPr>
          <p:cNvPr id="35" name="Picture 4" descr="http://thumb9.shutterstock.com/display_pic_with_logo/144271/125038166/stock-vector-vector-black-construction-icons-set-on-gray-12503816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76" b="87554" l="56889" r="68000">
                        <a14:foregroundMark x1="62222" y1="77682" x2="62222" y2="7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44" t="72017" r="28623" b="10730"/>
          <a:stretch/>
        </p:blipFill>
        <p:spPr bwMode="auto">
          <a:xfrm>
            <a:off x="4080355" y="2778219"/>
            <a:ext cx="699903" cy="5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D-Field-Mobi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97" y="3767719"/>
            <a:ext cx="1151103" cy="459641"/>
          </a:xfrm>
          <a:prstGeom prst="rect">
            <a:avLst/>
          </a:prstGeom>
        </p:spPr>
      </p:pic>
      <p:pic>
        <p:nvPicPr>
          <p:cNvPr id="40" name="Picture 6" descr="http://cache4.asset-cache.net/gc/165761766-construction-worker-gettyimages.jpg?v=1&amp;c=IWSAsset&amp;k=2&amp;d=t3oox6g%2Bbr5PZbyVxMCY5sPZ5pNaOEjxubAiYRZNBRxrFLD7sSt77JnJJdHhOH1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0804" l="262" r="19241">
                        <a14:foregroundMark x1="8770" y1="6362" x2="8770" y2="6362"/>
                        <a14:foregroundMark x1="7592" y1="2679" x2="7592" y2="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215" b="69554"/>
          <a:stretch/>
        </p:blipFill>
        <p:spPr bwMode="auto">
          <a:xfrm>
            <a:off x="4183932" y="4320366"/>
            <a:ext cx="426194" cy="5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orkdir\Dropbox\HD\Marketing\Logos\Product\HD Field\Overall\HD-Field-Solutions-Fin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7" y="125809"/>
            <a:ext cx="1592263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orkdir\Dropbox\HD\Marketing\Logos\Product\HD\HD Estimating 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12" y="1622972"/>
            <a:ext cx="1335662" cy="3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orkdir\Dropbox\HD\Marketing\Logos\Product\HD\HD Performance 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79" y="1625116"/>
            <a:ext cx="1616636" cy="3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9033" y="1057911"/>
            <a:ext cx="8054735" cy="3168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54605F"/>
                </a:solidFill>
              </a:rPr>
              <a:t>Improve Visibility </a:t>
            </a:r>
            <a:br>
              <a:rPr lang="en-US" sz="1800" b="1" dirty="0" smtClean="0">
                <a:solidFill>
                  <a:srgbClr val="54605F"/>
                </a:solidFill>
              </a:rPr>
            </a:br>
            <a:r>
              <a:rPr lang="en-US" sz="1800" dirty="0" smtClean="0">
                <a:solidFill>
                  <a:srgbClr val="54605F"/>
                </a:solidFill>
              </a:rPr>
              <a:t>Connect jobsite and field </a:t>
            </a:r>
            <a:r>
              <a:rPr lang="en-US" sz="1800" dirty="0">
                <a:solidFill>
                  <a:srgbClr val="54605F"/>
                </a:solidFill>
              </a:rPr>
              <a:t>office </a:t>
            </a:r>
            <a:r>
              <a:rPr lang="en-US" sz="1800" dirty="0" smtClean="0">
                <a:solidFill>
                  <a:srgbClr val="54605F"/>
                </a:solidFill>
              </a:rPr>
              <a:t>for </a:t>
            </a:r>
            <a:r>
              <a:rPr lang="en-US" sz="1800" dirty="0">
                <a:solidFill>
                  <a:srgbClr val="54605F"/>
                </a:solidFill>
              </a:rPr>
              <a:t>better </a:t>
            </a:r>
            <a:r>
              <a:rPr lang="en-US" sz="1800" dirty="0" smtClean="0">
                <a:solidFill>
                  <a:srgbClr val="54605F"/>
                </a:solidFill>
              </a:rPr>
              <a:t>visibility and </a:t>
            </a:r>
            <a:r>
              <a:rPr lang="en-US" sz="1800" dirty="0">
                <a:solidFill>
                  <a:srgbClr val="54605F"/>
                </a:solidFill>
              </a:rPr>
              <a:t>decisions</a:t>
            </a:r>
          </a:p>
          <a:p>
            <a:r>
              <a:rPr lang="en-US" sz="1800" b="1" dirty="0" smtClean="0">
                <a:solidFill>
                  <a:srgbClr val="54605F"/>
                </a:solidFill>
              </a:rPr>
              <a:t>Save Time</a:t>
            </a:r>
            <a:br>
              <a:rPr lang="en-US" sz="1800" b="1" dirty="0" smtClean="0">
                <a:solidFill>
                  <a:srgbClr val="54605F"/>
                </a:solidFill>
              </a:rPr>
            </a:br>
            <a:r>
              <a:rPr lang="en-US" sz="1800" dirty="0" smtClean="0">
                <a:solidFill>
                  <a:srgbClr val="54605F"/>
                </a:solidFill>
              </a:rPr>
              <a:t>Speeds the entire timesheet process</a:t>
            </a:r>
          </a:p>
          <a:p>
            <a:r>
              <a:rPr lang="en-US" sz="1800" b="1" dirty="0" smtClean="0">
                <a:solidFill>
                  <a:srgbClr val="54605F"/>
                </a:solidFill>
              </a:rPr>
              <a:t>Single System </a:t>
            </a:r>
            <a:br>
              <a:rPr lang="en-US" sz="1800" b="1" dirty="0" smtClean="0">
                <a:solidFill>
                  <a:srgbClr val="54605F"/>
                </a:solidFill>
              </a:rPr>
            </a:br>
            <a:r>
              <a:rPr lang="en-US" sz="1800" dirty="0" smtClean="0">
                <a:solidFill>
                  <a:srgbClr val="54605F"/>
                </a:solidFill>
              </a:rPr>
              <a:t>An </a:t>
            </a:r>
            <a:r>
              <a:rPr lang="en-US" sz="1800" dirty="0">
                <a:solidFill>
                  <a:srgbClr val="54605F"/>
                </a:solidFill>
              </a:rPr>
              <a:t>integrated extension of the HD </a:t>
            </a:r>
            <a:r>
              <a:rPr lang="en-US" sz="1800" dirty="0" smtClean="0">
                <a:solidFill>
                  <a:srgbClr val="54605F"/>
                </a:solidFill>
              </a:rPr>
              <a:t>platform with single source for support</a:t>
            </a:r>
            <a:endParaRPr lang="en-US" sz="1800" dirty="0">
              <a:solidFill>
                <a:srgbClr val="54605F"/>
              </a:solidFill>
            </a:endParaRPr>
          </a:p>
          <a:p>
            <a:r>
              <a:rPr lang="en-US" sz="1800" b="1" dirty="0" smtClean="0">
                <a:solidFill>
                  <a:srgbClr val="54605F"/>
                </a:solidFill>
              </a:rPr>
              <a:t>Drive Payroll </a:t>
            </a:r>
            <a:br>
              <a:rPr lang="en-US" sz="1800" b="1" dirty="0" smtClean="0">
                <a:solidFill>
                  <a:srgbClr val="54605F"/>
                </a:solidFill>
              </a:rPr>
            </a:br>
            <a:r>
              <a:rPr lang="en-US" sz="1800" dirty="0" smtClean="0">
                <a:solidFill>
                  <a:srgbClr val="54605F"/>
                </a:solidFill>
              </a:rPr>
              <a:t>Quantities flow into </a:t>
            </a:r>
            <a:r>
              <a:rPr lang="en-US" sz="1800" dirty="0">
                <a:solidFill>
                  <a:srgbClr val="54605F"/>
                </a:solidFill>
              </a:rPr>
              <a:t>payroll </a:t>
            </a:r>
            <a:r>
              <a:rPr lang="en-US" sz="1800" dirty="0" smtClean="0">
                <a:solidFill>
                  <a:srgbClr val="54605F"/>
                </a:solidFill>
              </a:rPr>
              <a:t>via HD </a:t>
            </a:r>
            <a:r>
              <a:rPr lang="en-US" sz="1800" dirty="0">
                <a:solidFill>
                  <a:srgbClr val="54605F"/>
                </a:solidFill>
              </a:rPr>
              <a:t>platform </a:t>
            </a:r>
            <a:r>
              <a:rPr lang="en-US" sz="1800" dirty="0" smtClean="0">
                <a:solidFill>
                  <a:srgbClr val="54605F"/>
                </a:solidFill>
              </a:rPr>
              <a:t>integration with accounting and payroll systems</a:t>
            </a:r>
            <a:endParaRPr lang="en-US" sz="1800" dirty="0">
              <a:solidFill>
                <a:srgbClr val="54605F"/>
              </a:solidFill>
            </a:endParaRPr>
          </a:p>
          <a:p>
            <a:r>
              <a:rPr lang="en-US" sz="1800" b="1" dirty="0" smtClean="0">
                <a:solidFill>
                  <a:srgbClr val="54605F"/>
                </a:solidFill>
              </a:rPr>
              <a:t>Compatibility </a:t>
            </a:r>
            <a:br>
              <a:rPr lang="en-US" sz="1800" b="1" dirty="0" smtClean="0">
                <a:solidFill>
                  <a:srgbClr val="54605F"/>
                </a:solidFill>
              </a:rPr>
            </a:br>
            <a:r>
              <a:rPr lang="en-US" sz="1800" dirty="0" smtClean="0">
                <a:solidFill>
                  <a:srgbClr val="54605F"/>
                </a:solidFill>
              </a:rPr>
              <a:t>Support </a:t>
            </a:r>
            <a:r>
              <a:rPr lang="en-US" sz="1800" dirty="0">
                <a:solidFill>
                  <a:srgbClr val="54605F"/>
                </a:solidFill>
              </a:rPr>
              <a:t>for full range of modern tablets – </a:t>
            </a:r>
            <a:r>
              <a:rPr lang="en-US" sz="1800" dirty="0" smtClean="0">
                <a:solidFill>
                  <a:srgbClr val="54605F"/>
                </a:solidFill>
              </a:rPr>
              <a:t>Apple</a:t>
            </a:r>
            <a:r>
              <a:rPr lang="en-US" sz="1800" dirty="0">
                <a:solidFill>
                  <a:srgbClr val="54605F"/>
                </a:solidFill>
              </a:rPr>
              <a:t>, Android, and Windows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54605F"/>
              </a:solidFill>
            </a:endParaRPr>
          </a:p>
          <a:p>
            <a:pPr marL="0" lvl="1" indent="0">
              <a:buFont typeface="Arial"/>
              <a:buNone/>
            </a:pPr>
            <a:endParaRPr lang="en-US" sz="2400" dirty="0">
              <a:solidFill>
                <a:srgbClr val="54605F"/>
              </a:solidFill>
            </a:endParaRPr>
          </a:p>
        </p:txBody>
      </p:sp>
      <p:pic>
        <p:nvPicPr>
          <p:cNvPr id="4" name="Picture 2" descr="C:\Workdir\Dropbox\HD\Marketing\Logos\Product\HD Field\Overall\HD-Field-Solutions-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7" y="125809"/>
            <a:ext cx="1592263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5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2296"/>
            <a:ext cx="8229600" cy="686847"/>
          </a:xfrm>
        </p:spPr>
        <p:txBody>
          <a:bodyPr anchor="ctr"/>
          <a:lstStyle/>
          <a:p>
            <a:r>
              <a:rPr lang="en-US" sz="4800" dirty="0" smtClean="0"/>
              <a:t>Demonstration</a:t>
            </a:r>
            <a:endParaRPr lang="en-US" sz="4800" dirty="0"/>
          </a:p>
        </p:txBody>
      </p:sp>
      <p:pic>
        <p:nvPicPr>
          <p:cNvPr id="3" name="Picture 2" descr="C:\Workdir\Dropbox\HD\Marketing\Logos\Product\HD Field\Overall\HD-Field-Solutions-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7" y="125809"/>
            <a:ext cx="1592263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Field-Mana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62" y="1500823"/>
            <a:ext cx="4525919" cy="180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30014" y="3631909"/>
            <a:ext cx="8156786" cy="1307851"/>
          </a:xfrm>
          <a:prstGeom prst="rect">
            <a:avLst/>
          </a:prstGeom>
          <a:solidFill>
            <a:srgbClr val="416A9B">
              <a:alpha val="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0014" y="2154392"/>
            <a:ext cx="8156786" cy="1396914"/>
          </a:xfrm>
          <a:prstGeom prst="rect">
            <a:avLst/>
          </a:prstGeom>
          <a:solidFill>
            <a:srgbClr val="416A9B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0014" y="906554"/>
            <a:ext cx="8156786" cy="1183765"/>
          </a:xfrm>
          <a:prstGeom prst="rect">
            <a:avLst/>
          </a:prstGeom>
          <a:solidFill>
            <a:srgbClr val="416A9B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HD Field Solution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4" idx="2"/>
          </p:cNvCxnSpPr>
          <p:nvPr/>
        </p:nvCxnSpPr>
        <p:spPr>
          <a:xfrm>
            <a:off x="1933869" y="1761973"/>
            <a:ext cx="17543" cy="571393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7348" y="992532"/>
            <a:ext cx="1933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Estimators and project planners create the WBS structure and budget for the project.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304" y="945397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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1306" y="2333366"/>
            <a:ext cx="1954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Project engineers create crew plans by assigning foremen, employees, and equipment to tasks, validating expected results against the budget.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483" y="2281961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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1721" y="3862129"/>
            <a:ext cx="18778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Foremen receive their daily crew plans and make adjustments if necessary based on jobsite conditions and resource availability.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483" y="3786373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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4172" y="3795162"/>
            <a:ext cx="23542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At the end of the shift (or throughout the day), foremen record quantities completed, hours worked, and notes, then submit for approval.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0419" y="3748028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</a:t>
            </a:r>
            <a:endParaRPr lang="en-US" dirty="0">
              <a:solidFill>
                <a:srgbClr val="54605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50056" y="3449574"/>
            <a:ext cx="251350" cy="449112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4172" y="2411203"/>
            <a:ext cx="2213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Project engineers and company managers review and approve the executed crew plans submitted from the field.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7994" y="2358227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</a:t>
            </a:r>
            <a:endParaRPr lang="en-US" dirty="0">
              <a:solidFill>
                <a:srgbClr val="54605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904889" y="1919787"/>
            <a:ext cx="205305" cy="491416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70185" y="3180644"/>
            <a:ext cx="280435" cy="605729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7079" y="982323"/>
            <a:ext cx="2514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Results are imported into the ERP system to drive payroll, and project managers can update their projects with the latest  as-built hours and quantities to get updated earned values.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5201" y="927375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</a:t>
            </a:r>
            <a:endParaRPr lang="en-US" dirty="0">
              <a:solidFill>
                <a:srgbClr val="54605F"/>
              </a:solidFill>
            </a:endParaRPr>
          </a:p>
        </p:txBody>
      </p:sp>
      <p:pic>
        <p:nvPicPr>
          <p:cNvPr id="32" name="Picture 10" descr="http://thumb9.shutterstock.com/display_pic_with_logo/144271/125038166/stock-vector-vector-black-construction-icons-set-on-gray-1250381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20601" l="28889" r="46667">
                        <a14:foregroundMark x1="41111" y1="17597" x2="41111" y2="1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5532" r="52622" b="78888"/>
          <a:stretch/>
        </p:blipFill>
        <p:spPr bwMode="auto">
          <a:xfrm>
            <a:off x="4053116" y="1055410"/>
            <a:ext cx="754380" cy="5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HD-Field-Manag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74" y="2285562"/>
            <a:ext cx="1119863" cy="447167"/>
          </a:xfrm>
          <a:prstGeom prst="rect">
            <a:avLst/>
          </a:prstGeom>
        </p:spPr>
      </p:pic>
      <p:pic>
        <p:nvPicPr>
          <p:cNvPr id="35" name="Picture 4" descr="http://thumb9.shutterstock.com/display_pic_with_logo/144271/125038166/stock-vector-vector-black-construction-icons-set-on-gray-12503816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76" b="87554" l="56889" r="68000">
                        <a14:foregroundMark x1="62222" y1="77682" x2="62222" y2="7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44" t="72017" r="28623" b="10730"/>
          <a:stretch/>
        </p:blipFill>
        <p:spPr bwMode="auto">
          <a:xfrm>
            <a:off x="4080355" y="2778219"/>
            <a:ext cx="699903" cy="5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D-Field-Mobi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97" y="3767719"/>
            <a:ext cx="1151103" cy="459641"/>
          </a:xfrm>
          <a:prstGeom prst="rect">
            <a:avLst/>
          </a:prstGeom>
        </p:spPr>
      </p:pic>
      <p:pic>
        <p:nvPicPr>
          <p:cNvPr id="40" name="Picture 6" descr="http://cache4.asset-cache.net/gc/165761766-construction-worker-gettyimages.jpg?v=1&amp;c=IWSAsset&amp;k=2&amp;d=t3oox6g%2Bbr5PZbyVxMCY5sPZ5pNaOEjxubAiYRZNBRxrFLD7sSt77JnJJdHhOH1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0804" l="262" r="19241">
                        <a14:foregroundMark x1="8770" y1="6362" x2="8770" y2="6362"/>
                        <a14:foregroundMark x1="7592" y1="2679" x2="7592" y2="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215" b="69554"/>
          <a:stretch/>
        </p:blipFill>
        <p:spPr bwMode="auto">
          <a:xfrm>
            <a:off x="4183932" y="4320366"/>
            <a:ext cx="426194" cy="5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orkdir\Dropbox\HD\Marketing\Logos\Product\HD Field\Overall\HD-Field-Solutions-Fin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7" y="125809"/>
            <a:ext cx="1592263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orkdir\Dropbox\HD\Marketing\Logos\Product\HD\HD Estimating 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12" y="1622972"/>
            <a:ext cx="1335662" cy="3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orkdir\Dropbox\HD\Marketing\Logos\Product\HD\HD Performance 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35" y="1654239"/>
            <a:ext cx="1335662" cy="2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62" y="1500823"/>
            <a:ext cx="4525919" cy="18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095330"/>
            <a:ext cx="8229600" cy="915796"/>
          </a:xfrm>
        </p:spPr>
        <p:txBody>
          <a:bodyPr anchor="ctr"/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53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30014" y="3631909"/>
            <a:ext cx="8156786" cy="1307851"/>
          </a:xfrm>
          <a:prstGeom prst="rect">
            <a:avLst/>
          </a:prstGeom>
          <a:solidFill>
            <a:srgbClr val="416A9B">
              <a:alpha val="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0014" y="2154392"/>
            <a:ext cx="8156786" cy="1396914"/>
          </a:xfrm>
          <a:prstGeom prst="rect">
            <a:avLst/>
          </a:prstGeom>
          <a:solidFill>
            <a:srgbClr val="416A9B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30014" y="906554"/>
            <a:ext cx="8156786" cy="1183765"/>
          </a:xfrm>
          <a:prstGeom prst="rect">
            <a:avLst/>
          </a:prstGeom>
          <a:solidFill>
            <a:srgbClr val="416A9B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HD Field Solution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4" idx="2"/>
          </p:cNvCxnSpPr>
          <p:nvPr/>
        </p:nvCxnSpPr>
        <p:spPr>
          <a:xfrm>
            <a:off x="1933869" y="1761973"/>
            <a:ext cx="17543" cy="571393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7348" y="992532"/>
            <a:ext cx="1933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Estimators and project planners create the WBS structure and budget for the project.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304" y="945397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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1306" y="2333366"/>
            <a:ext cx="1954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Project engineers create crew plans by assigning foremen, employees, and equipment to tasks, validating expected results against the budget.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483" y="2281961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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1721" y="3862129"/>
            <a:ext cx="187788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Foremen receive their daily crew plans and make adjustments if necessary based on jobsite conditions and resource availability.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483" y="3786373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</a:t>
            </a:r>
            <a:endParaRPr lang="en-US" dirty="0">
              <a:solidFill>
                <a:srgbClr val="54605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4172" y="3795162"/>
            <a:ext cx="23542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At the end of the shift (or throughout the day), foremen record quantities completed, hours worked, and notes, then submit for approval.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40419" y="3748028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</a:t>
            </a:r>
            <a:endParaRPr lang="en-US" dirty="0">
              <a:solidFill>
                <a:srgbClr val="54605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50056" y="3449574"/>
            <a:ext cx="251350" cy="449112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4172" y="2411203"/>
            <a:ext cx="22136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Project engineers and company managers review and approve the executed crew plans submitted from the field.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7994" y="2358227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</a:t>
            </a:r>
            <a:endParaRPr lang="en-US" dirty="0">
              <a:solidFill>
                <a:srgbClr val="54605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904889" y="1919787"/>
            <a:ext cx="205305" cy="491416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770185" y="3180644"/>
            <a:ext cx="280435" cy="605729"/>
          </a:xfrm>
          <a:prstGeom prst="straightConnector1">
            <a:avLst/>
          </a:prstGeom>
          <a:ln w="28575">
            <a:solidFill>
              <a:srgbClr val="54605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27079" y="982323"/>
            <a:ext cx="25146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rgbClr val="416A9B"/>
                </a:solidFill>
              </a:rPr>
              <a:t>Results are imported into the ERP system to drive payroll, and project managers can update their projects with the latest  as-built hours and quantities to get updated earned values.</a:t>
            </a:r>
            <a:endParaRPr lang="en-US" sz="1100" i="1" dirty="0">
              <a:solidFill>
                <a:srgbClr val="416A9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55201" y="927375"/>
            <a:ext cx="51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605F"/>
                </a:solidFill>
                <a:sym typeface="Wingdings"/>
              </a:rPr>
              <a:t></a:t>
            </a:r>
            <a:endParaRPr lang="en-US" dirty="0">
              <a:solidFill>
                <a:srgbClr val="54605F"/>
              </a:solidFill>
            </a:endParaRPr>
          </a:p>
        </p:txBody>
      </p:sp>
      <p:pic>
        <p:nvPicPr>
          <p:cNvPr id="32" name="Picture 10" descr="http://thumb9.shutterstock.com/display_pic_with_logo/144271/125038166/stock-vector-vector-black-construction-icons-set-on-gray-12503816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20601" l="28889" r="46667">
                        <a14:foregroundMark x1="41111" y1="17597" x2="41111" y2="17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78" t="5532" r="52622" b="78888"/>
          <a:stretch/>
        </p:blipFill>
        <p:spPr bwMode="auto">
          <a:xfrm>
            <a:off x="4053116" y="1055410"/>
            <a:ext cx="754380" cy="51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HD-Field-Manag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74" y="2285562"/>
            <a:ext cx="1119863" cy="447167"/>
          </a:xfrm>
          <a:prstGeom prst="rect">
            <a:avLst/>
          </a:prstGeom>
        </p:spPr>
      </p:pic>
      <p:pic>
        <p:nvPicPr>
          <p:cNvPr id="35" name="Picture 4" descr="http://thumb9.shutterstock.com/display_pic_with_logo/144271/125038166/stock-vector-vector-black-construction-icons-set-on-gray-12503816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176" b="87554" l="56889" r="68000">
                        <a14:foregroundMark x1="62222" y1="77682" x2="62222" y2="77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44" t="72017" r="28623" b="10730"/>
          <a:stretch/>
        </p:blipFill>
        <p:spPr bwMode="auto">
          <a:xfrm>
            <a:off x="4080355" y="2778219"/>
            <a:ext cx="699903" cy="5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HD-Field-Mobil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97" y="3767719"/>
            <a:ext cx="1151103" cy="459641"/>
          </a:xfrm>
          <a:prstGeom prst="rect">
            <a:avLst/>
          </a:prstGeom>
        </p:spPr>
      </p:pic>
      <p:pic>
        <p:nvPicPr>
          <p:cNvPr id="40" name="Picture 6" descr="http://cache4.asset-cache.net/gc/165761766-construction-worker-gettyimages.jpg?v=1&amp;c=IWSAsset&amp;k=2&amp;d=t3oox6g%2Bbr5PZbyVxMCY5sPZ5pNaOEjxubAiYRZNBRxrFLD7sSt77JnJJdHhOH1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30804" l="262" r="19241">
                        <a14:foregroundMark x1="8770" y1="6362" x2="8770" y2="6362"/>
                        <a14:foregroundMark x1="7592" y1="2679" x2="7592" y2="2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215" b="69554"/>
          <a:stretch/>
        </p:blipFill>
        <p:spPr bwMode="auto">
          <a:xfrm>
            <a:off x="4183932" y="4320366"/>
            <a:ext cx="426194" cy="5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Workdir\Dropbox\HD\Marketing\Logos\Product\HD Field\Overall\HD-Field-Solutions-Fina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7" y="125809"/>
            <a:ext cx="1592263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orkdir\Dropbox\HD\Marketing\Logos\Product\HD\HD Estimating ico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712" y="1622972"/>
            <a:ext cx="1335662" cy="34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Workdir\Dropbox\HD\Marketing\Logos\Product\HD\HD Performance 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35" y="1654239"/>
            <a:ext cx="1335662" cy="2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4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416B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S" sz="3200" dirty="0">
              <a:solidFill>
                <a:srgbClr val="416B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30" y="868129"/>
            <a:ext cx="8499691" cy="316865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Built for Everyone</a:t>
            </a:r>
          </a:p>
          <a:p>
            <a:pPr marL="625475" lvl="1">
              <a:buFont typeface="Calibri" panose="020F0502020204030204" pitchFamily="34" charset="0"/>
              <a:buChar char="‐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into your app via your favorite iOS, Android or Windows tablet</a:t>
            </a:r>
          </a:p>
          <a:p>
            <a:pPr marL="625475" lvl="1">
              <a:buFont typeface="Calibri" panose="020F0502020204030204" pitchFamily="34" charset="0"/>
              <a:buChar char="‐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use your existing Microsoft Windows login credentials</a:t>
            </a:r>
          </a:p>
          <a:p>
            <a:pPr marL="625475" lvl="1">
              <a:buFont typeface="Calibri" panose="020F0502020204030204" pitchFamily="34" charset="0"/>
              <a:buChar char="‐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user access from one central server, located at your home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  <a:p>
            <a:pPr marL="625475" lvl="1">
              <a:buFont typeface="Calibri" panose="020F0502020204030204" pitchFamily="34" charset="0"/>
              <a:buChar char="‐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Localized - English, French Canadian and Spanish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Sync Anywhere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Set synchronization filters from your central server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Send project specific resources direct from HD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HD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Cache project data for disconnected or offline operation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Know exactly what each foreman and/or crew should be working on, each day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Automatic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review, approval, rejection or modification of all times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sheets</a:t>
            </a:r>
          </a:p>
          <a:p>
            <a:pPr marL="625475" lvl="1">
              <a:buFont typeface="Calibri" panose="020F0502020204030204" pitchFamily="34" charset="0"/>
              <a:buChar char="‐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Disconnected mode 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Sync when connectivity is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Crew Planning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Superintendents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crew plans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prior to synchronization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managers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engineers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 review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schedule crews, equipment and resources, across all projects from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single location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Project Engineers have the ability to review and approve work, marking items as either approved or modified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Superintendents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 make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continuous adjustments collaborating between the front office, field office and job site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2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416B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lang="en-US" sz="3200" dirty="0">
              <a:solidFill>
                <a:srgbClr val="416B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9030" y="952078"/>
            <a:ext cx="8499691" cy="316865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Payroll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American Contractor, CGC, Computer Ease, Construction Partner,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ContrAcct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Deltek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Dexter Chaney, Explorer, GEAC Pro-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StreetSmarts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Timberline, Viewpoint, ADP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Single Sign On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Microsoft Active Directory</a:t>
            </a: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 input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specific resources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Microsoft Project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Primavera                                                                      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XML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CSV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769770" y="5387281"/>
            <a:ext cx="6178163" cy="19361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rgbClr val="4D58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rgbClr val="4D58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500" kern="1200">
                <a:solidFill>
                  <a:srgbClr val="4D58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rgbClr val="4D58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3500" kern="1200">
                <a:solidFill>
                  <a:srgbClr val="4D58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pic>
        <p:nvPicPr>
          <p:cNvPr id="7" name="Picture 4" descr="http://www.harddollar.com/images/hd_integration_part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51" y="3566536"/>
            <a:ext cx="2400300" cy="12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9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9030" y="942613"/>
            <a:ext cx="8499691" cy="316865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 Field Manager</a:t>
            </a:r>
            <a:endParaRPr lang="en-US" sz="1600" b="1" dirty="0">
              <a:solidFill>
                <a:srgbClr val="546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endParaRPr lang="en-US" sz="1200" dirty="0">
              <a:solidFill>
                <a:srgbClr val="546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Servers: SAP </a:t>
            </a:r>
            <a:r>
              <a:rPr lang="en-US" sz="1200" dirty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Platform (SMP</a:t>
            </a:r>
            <a:r>
              <a:rPr lang="en-US" sz="1200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Internet </a:t>
            </a:r>
            <a:r>
              <a:rPr lang="en-US" sz="1200" dirty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Server (IIS</a:t>
            </a:r>
            <a:r>
              <a:rPr lang="en-US" sz="1200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the HD Timesheet </a:t>
            </a:r>
            <a:r>
              <a:rPr lang="en-US" sz="1200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Warehouse</a:t>
            </a:r>
            <a:endParaRPr lang="en-US" sz="1600" dirty="0" smtClean="0">
              <a:solidFill>
                <a:srgbClr val="546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 Field Mobile</a:t>
            </a:r>
            <a:endParaRPr lang="en-US" sz="1600" b="1" dirty="0">
              <a:solidFill>
                <a:srgbClr val="5460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  <a:r>
              <a:rPr lang="en-US" sz="1200" dirty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Apple iOS, and Windows </a:t>
            </a:r>
            <a:r>
              <a:rPr lang="en-US" sz="1200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tablets</a:t>
            </a:r>
          </a:p>
          <a:p>
            <a:pPr marL="625475" lvl="1" indent="-342900">
              <a:buFont typeface="Calibri" panose="020F0502020204030204" pitchFamily="34" charset="0"/>
              <a:buChar char="‐"/>
            </a:pPr>
            <a:r>
              <a:rPr lang="en-US" sz="1200" dirty="0" smtClean="0">
                <a:solidFill>
                  <a:srgbClr val="5460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HD Field Manager</a:t>
            </a:r>
            <a:endParaRPr lang="en-US" dirty="0"/>
          </a:p>
        </p:txBody>
      </p:sp>
      <p:pic>
        <p:nvPicPr>
          <p:cNvPr id="4" name="Picture 3" descr="HD-Field-Mana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11746"/>
            <a:ext cx="1371600" cy="547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0943"/>
            <a:ext cx="1371600" cy="5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2" descr="C:\Workdir\Dropbox\HD\Marketing\Logos\Product\HD Field\Overall\HD-Field-Solutions-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7" y="125809"/>
            <a:ext cx="1592263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339" y="948584"/>
            <a:ext cx="3508174" cy="3891499"/>
          </a:xfrm>
          <a:prstGeom prst="rect">
            <a:avLst/>
          </a:prstGeom>
        </p:spPr>
        <p:txBody>
          <a:bodyPr numCol="1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Gain real-time visibility into jobsite activity to quickly identify and address any </a:t>
            </a:r>
            <a:r>
              <a:rPr lang="en-US" sz="1600" dirty="0" smtClean="0"/>
              <a:t>issues.</a:t>
            </a:r>
            <a:br>
              <a:rPr lang="en-US" sz="1600" dirty="0" smtClean="0"/>
            </a:b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HD Field Manager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Assign </a:t>
            </a:r>
            <a:r>
              <a:rPr lang="en-US" sz="1600" dirty="0"/>
              <a:t>crews and equipment to specific foremen for </a:t>
            </a:r>
            <a:r>
              <a:rPr lang="en-US" sz="1600" dirty="0" smtClean="0"/>
              <a:t>execution. Once </a:t>
            </a:r>
            <a:r>
              <a:rPr lang="en-US" sz="1600" dirty="0"/>
              <a:t>the work is </a:t>
            </a:r>
            <a:r>
              <a:rPr lang="en-US" sz="1600" dirty="0" smtClean="0"/>
              <a:t>complete, </a:t>
            </a:r>
            <a:r>
              <a:rPr lang="en-US" sz="1600" dirty="0"/>
              <a:t>any new tasks </a:t>
            </a:r>
            <a:r>
              <a:rPr lang="en-US" sz="1600" dirty="0" smtClean="0"/>
              <a:t>can </a:t>
            </a:r>
            <a:r>
              <a:rPr lang="en-US" sz="1600" dirty="0"/>
              <a:t>be mapped back into the system</a:t>
            </a:r>
            <a:r>
              <a:rPr lang="en-US" sz="1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smtClean="0"/>
              <a:t>HD </a:t>
            </a:r>
            <a:r>
              <a:rPr lang="en-US" sz="1600" b="1" dirty="0"/>
              <a:t>Field </a:t>
            </a:r>
            <a:r>
              <a:rPr lang="en-US" sz="1600" b="1" dirty="0" smtClean="0"/>
              <a:t>Mobile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Track progress </a:t>
            </a:r>
            <a:r>
              <a:rPr lang="en-US" sz="1600" dirty="0"/>
              <a:t>and timesheets on Android, Apple iOS, and Windows tablets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952" y="924065"/>
            <a:ext cx="5016025" cy="39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387" y="1351977"/>
            <a:ext cx="4059303" cy="30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6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2296"/>
            <a:ext cx="8229600" cy="686847"/>
          </a:xfrm>
        </p:spPr>
        <p:txBody>
          <a:bodyPr anchor="ctr"/>
          <a:lstStyle/>
          <a:p>
            <a:r>
              <a:rPr lang="en-US" sz="4800" dirty="0" smtClean="0"/>
              <a:t>Availability and Pricing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49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2296"/>
            <a:ext cx="8229600" cy="686847"/>
          </a:xfrm>
        </p:spPr>
        <p:txBody>
          <a:bodyPr anchor="ctr"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416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2296"/>
            <a:ext cx="8229600" cy="686847"/>
          </a:xfrm>
        </p:spPr>
        <p:txBody>
          <a:bodyPr anchor="ctr"/>
          <a:lstStyle/>
          <a:p>
            <a:pPr algn="ctr"/>
            <a:r>
              <a:rPr lang="en-US" sz="4000" dirty="0" smtClean="0"/>
              <a:t>marketing@ineight.com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48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6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</a:t>
            </a:r>
            <a:r>
              <a:rPr lang="en-US" dirty="0" err="1" smtClean="0"/>
              <a:t>InEight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0730" y="1198463"/>
            <a:ext cx="7754261" cy="1091928"/>
          </a:xfrm>
          <a:prstGeom prst="rect">
            <a:avLst/>
          </a:prstGeom>
        </p:spPr>
        <p:txBody>
          <a:bodyPr lIns="121917" tIns="60958" rIns="121917" bIns="60958" numCol="1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18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5460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InEight</a:t>
            </a:r>
            <a:r>
              <a:rPr lang="en-US" sz="1800" dirty="0"/>
              <a:t> combines proven ability with a unified vision to help companies </a:t>
            </a:r>
            <a:r>
              <a:rPr lang="en-US" sz="1800" b="1" dirty="0"/>
              <a:t>visualize</a:t>
            </a:r>
            <a:r>
              <a:rPr lang="en-US" sz="1800" dirty="0">
                <a:solidFill>
                  <a:srgbClr val="595959"/>
                </a:solidFill>
              </a:rPr>
              <a:t>, </a:t>
            </a:r>
            <a:r>
              <a:rPr lang="en-US" sz="1800" b="1" dirty="0">
                <a:solidFill>
                  <a:srgbClr val="595959"/>
                </a:solidFill>
              </a:rPr>
              <a:t>estimate</a:t>
            </a:r>
            <a:r>
              <a:rPr lang="en-US" sz="1800" dirty="0">
                <a:solidFill>
                  <a:srgbClr val="595959"/>
                </a:solidFill>
              </a:rPr>
              <a:t>, </a:t>
            </a:r>
            <a:r>
              <a:rPr lang="en-US" sz="1800" b="1" dirty="0">
                <a:solidFill>
                  <a:srgbClr val="595959"/>
                </a:solidFill>
              </a:rPr>
              <a:t>control</a:t>
            </a:r>
            <a:r>
              <a:rPr lang="en-US" sz="1800" dirty="0">
                <a:solidFill>
                  <a:srgbClr val="595959"/>
                </a:solidFill>
              </a:rPr>
              <a:t>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595959"/>
                </a:solidFill>
              </a:rPr>
              <a:t>connect all aspects</a:t>
            </a:r>
            <a:r>
              <a:rPr lang="en-US" sz="1800" b="1" dirty="0">
                <a:solidFill>
                  <a:srgbClr val="404040"/>
                </a:solidFill>
              </a:rPr>
              <a:t> </a:t>
            </a:r>
            <a:r>
              <a:rPr lang="en-US" sz="1800" dirty="0"/>
              <a:t>of their </a:t>
            </a:r>
            <a:r>
              <a:rPr lang="en-US" sz="1800" b="1" dirty="0">
                <a:solidFill>
                  <a:srgbClr val="595959"/>
                </a:solidFill>
              </a:rPr>
              <a:t>capital and maintenance projects</a:t>
            </a:r>
            <a:r>
              <a:rPr lang="en-US" sz="1800" dirty="0"/>
              <a:t>, from the </a:t>
            </a:r>
            <a:r>
              <a:rPr lang="en-US" sz="1800" b="1" dirty="0">
                <a:solidFill>
                  <a:srgbClr val="595959"/>
                </a:solidFill>
              </a:rPr>
              <a:t>back office to the jobsite</a:t>
            </a:r>
            <a:r>
              <a:rPr lang="en-US" sz="1800" dirty="0"/>
              <a:t>, across the </a:t>
            </a:r>
            <a:r>
              <a:rPr lang="en-US" sz="1800" b="1" dirty="0">
                <a:solidFill>
                  <a:srgbClr val="595959"/>
                </a:solidFill>
              </a:rPr>
              <a:t>project lifecycle</a:t>
            </a:r>
            <a:r>
              <a:rPr lang="en-US" sz="1800" dirty="0"/>
              <a:t>.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7301" y="274638"/>
            <a:ext cx="1607474" cy="68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2626" y="2570097"/>
            <a:ext cx="7940371" cy="67710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605F"/>
                </a:solidFill>
              </a:rPr>
              <a:t>Helping project-driven companies </a:t>
            </a:r>
            <a:r>
              <a:rPr lang="en-US" dirty="0" smtClean="0">
                <a:solidFill>
                  <a:srgbClr val="54605F"/>
                </a:solidFill>
              </a:rPr>
              <a:t>since </a:t>
            </a:r>
            <a:r>
              <a:rPr lang="en-US" dirty="0">
                <a:solidFill>
                  <a:srgbClr val="54605F"/>
                </a:solidFill>
              </a:rPr>
              <a:t>1989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605F"/>
                </a:solidFill>
              </a:rPr>
              <a:t>More than 20,000 users in over 500 companies across 28 countries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959033" y="3496808"/>
            <a:ext cx="4383756" cy="1465622"/>
            <a:chOff x="5480050" y="4152775"/>
            <a:chExt cx="6496050" cy="2171825"/>
          </a:xfrm>
        </p:grpSpPr>
        <p:grpSp>
          <p:nvGrpSpPr>
            <p:cNvPr id="23" name="Group 22"/>
            <p:cNvGrpSpPr/>
            <p:nvPr/>
          </p:nvGrpSpPr>
          <p:grpSpPr>
            <a:xfrm>
              <a:off x="5612484" y="4976027"/>
              <a:ext cx="6227411" cy="1223828"/>
              <a:chOff x="2946245" y="1041323"/>
              <a:chExt cx="6224011" cy="1223160"/>
            </a:xfrm>
          </p:grpSpPr>
          <p:pic>
            <p:nvPicPr>
              <p:cNvPr id="30" name="Picture 29" descr="Infrastructure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46245" y="1049949"/>
                <a:ext cx="1518856" cy="1214532"/>
              </a:xfrm>
              <a:prstGeom prst="rect">
                <a:avLst/>
              </a:prstGeom>
            </p:spPr>
          </p:pic>
          <p:pic>
            <p:nvPicPr>
              <p:cNvPr id="31" name="Picture 30" descr="Mining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4794" y="1049950"/>
                <a:ext cx="1521623" cy="1214532"/>
              </a:xfrm>
              <a:prstGeom prst="rect">
                <a:avLst/>
              </a:prstGeom>
            </p:spPr>
          </p:pic>
          <p:pic>
            <p:nvPicPr>
              <p:cNvPr id="32" name="Picture 31" descr="Oil Platform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66417" y="1049950"/>
                <a:ext cx="1529307" cy="1214532"/>
              </a:xfrm>
              <a:prstGeom prst="rect">
                <a:avLst/>
              </a:prstGeom>
            </p:spPr>
          </p:pic>
          <p:pic>
            <p:nvPicPr>
              <p:cNvPr id="33" name="Picture 32" descr="Utilities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43395" y="1041323"/>
                <a:ext cx="1526861" cy="1223160"/>
              </a:xfrm>
              <a:prstGeom prst="rect">
                <a:avLst/>
              </a:prstGeom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480050" y="4635500"/>
              <a:ext cx="6496050" cy="1689100"/>
            </a:xfrm>
            <a:prstGeom prst="rect">
              <a:avLst/>
            </a:prstGeom>
            <a:noFill/>
            <a:ln w="12700" cmpd="sng">
              <a:solidFill>
                <a:srgbClr val="54605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InEight New Product Icon List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767" b="86667"/>
            <a:stretch/>
          </p:blipFill>
          <p:spPr>
            <a:xfrm>
              <a:off x="6096127" y="4203700"/>
              <a:ext cx="787400" cy="787400"/>
            </a:xfrm>
            <a:prstGeom prst="rect">
              <a:avLst/>
            </a:prstGeom>
          </p:spPr>
        </p:pic>
        <p:pic>
          <p:nvPicPr>
            <p:cNvPr id="26" name="Picture 25" descr="InEight New Product Icon List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1" t="15914" r="81698" b="70753"/>
            <a:stretch/>
          </p:blipFill>
          <p:spPr>
            <a:xfrm>
              <a:off x="7213348" y="4152775"/>
              <a:ext cx="787400" cy="787400"/>
            </a:xfrm>
            <a:prstGeom prst="rect">
              <a:avLst/>
            </a:prstGeom>
          </p:spPr>
        </p:pic>
        <p:pic>
          <p:nvPicPr>
            <p:cNvPr id="27" name="Picture 26" descr="InEight New Product Icon List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1" t="33978" r="81698" b="52689"/>
            <a:stretch/>
          </p:blipFill>
          <p:spPr>
            <a:xfrm>
              <a:off x="8343901" y="4152775"/>
              <a:ext cx="787400" cy="787400"/>
            </a:xfrm>
            <a:prstGeom prst="rect">
              <a:avLst/>
            </a:prstGeom>
          </p:spPr>
        </p:pic>
        <p:pic>
          <p:nvPicPr>
            <p:cNvPr id="28" name="Picture 27" descr="InEight New Product Icon List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31" t="68601" r="81698" b="18066"/>
            <a:stretch/>
          </p:blipFill>
          <p:spPr>
            <a:xfrm>
              <a:off x="9461627" y="4152900"/>
              <a:ext cx="787400" cy="787400"/>
            </a:xfrm>
            <a:prstGeom prst="rect">
              <a:avLst/>
            </a:prstGeom>
          </p:spPr>
        </p:pic>
        <p:pic>
          <p:nvPicPr>
            <p:cNvPr id="29" name="Picture 28" descr="InEight New Product Icon List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1" t="86235" r="81388" b="432"/>
            <a:stretch/>
          </p:blipFill>
          <p:spPr>
            <a:xfrm>
              <a:off x="10656057" y="4152900"/>
              <a:ext cx="787400" cy="78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7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37987" y="4257455"/>
            <a:ext cx="1117103" cy="715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11090" y="938696"/>
            <a:ext cx="1941256" cy="40984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538326" y="938696"/>
            <a:ext cx="1941256" cy="40984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585229" y="938696"/>
            <a:ext cx="1941256" cy="40984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7216" y="931570"/>
            <a:ext cx="1941256" cy="40984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029" y="311147"/>
            <a:ext cx="8119538" cy="53340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Focus on Project-Driven Industries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0" t="7443" r="2894" b="-625"/>
          <a:stretch/>
        </p:blipFill>
        <p:spPr>
          <a:xfrm>
            <a:off x="606884" y="1076005"/>
            <a:ext cx="1645920" cy="615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1" t="9152" r="3653" b="-558"/>
          <a:stretch/>
        </p:blipFill>
        <p:spPr>
          <a:xfrm>
            <a:off x="4685994" y="1065694"/>
            <a:ext cx="1645920" cy="597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0" t="8701" r="4036" b="3220"/>
          <a:stretch/>
        </p:blipFill>
        <p:spPr>
          <a:xfrm>
            <a:off x="2655439" y="1088108"/>
            <a:ext cx="1645920" cy="605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6414" y="1651393"/>
            <a:ext cx="1634570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Oil &amp;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  <a:cs typeface="+mj-cs"/>
              </a:rPr>
              <a:t>Gas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7456" y="1914623"/>
            <a:ext cx="1693563" cy="1323439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609585" fontAlgn="auto">
              <a:spcAft>
                <a:spcPts val="0"/>
              </a:spcAft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comprehensive, integrated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solutions that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real-time visibility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optimize operational budgets, create accurate estimates, manage costs and drive increased return on capital.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6014" y="1669534"/>
            <a:ext cx="1634570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Mining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6014" y="1900010"/>
            <a:ext cx="1705345" cy="116955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609585" fontAlgn="auto">
              <a:spcAft>
                <a:spcPts val="0"/>
              </a:spcAft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 detailed cost estimating, performance tracking, shift reporting and feasibility data solutions that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help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managers reach production quickly and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efficiently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2431" y="1671120"/>
            <a:ext cx="1634570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EC&amp;O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0626" y="1917572"/>
            <a:ext cx="1712178" cy="116955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609585" fontAlgn="auto">
              <a:spcAft>
                <a:spcPts val="0"/>
              </a:spcAft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Need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standardize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construction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processes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across the project lifecycle and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consolidate crucial data to ensure all stakeholders are aligned, from back office to jobsite.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2" descr="C:\Users\jgaray\Pictures\Logos\HuskyEnergy-Logo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4647" y="3998699"/>
            <a:ext cx="1266859" cy="24498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0" name="Picture 8" descr="http://www.wkrb13.com/logos/tesoro_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1" t="11808" r="15147" b="10967"/>
          <a:stretch/>
        </p:blipFill>
        <p:spPr bwMode="auto">
          <a:xfrm>
            <a:off x="4685994" y="4323018"/>
            <a:ext cx="494770" cy="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743" y="3688492"/>
            <a:ext cx="1312665" cy="2404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85" y="4314465"/>
            <a:ext cx="509862" cy="324788"/>
          </a:xfrm>
          <a:prstGeom prst="rect">
            <a:avLst/>
          </a:prstGeom>
        </p:spPr>
      </p:pic>
      <p:pic>
        <p:nvPicPr>
          <p:cNvPr id="25" name="Picture 3" descr="C:\Users\jgaray\Pictures\Logos\redpath-logo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298" y="4422888"/>
            <a:ext cx="525993" cy="48406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27" name="Picture 4" descr="C:\Users\jgaray\Pictures\Logos\Freeport-McMoRan-logo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255" y="3743973"/>
            <a:ext cx="1346077" cy="20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82" y="3953426"/>
            <a:ext cx="1092595" cy="2669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153" y="4696157"/>
            <a:ext cx="1199382" cy="2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:\Users\jgaray\Pictures\Logos\Aecon-logo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282" y="3678553"/>
            <a:ext cx="1101986" cy="1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www.usgbcsf.org/Resources/Pictures/Logo%20Turner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796" y="4357325"/>
            <a:ext cx="851912" cy="2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13" y="4139907"/>
            <a:ext cx="1166562" cy="1831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7" cstate="screen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3" t="6321" r="4006" b="434"/>
          <a:stretch/>
        </p:blipFill>
        <p:spPr>
          <a:xfrm>
            <a:off x="6709075" y="1026678"/>
            <a:ext cx="1645920" cy="61822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639347" y="1621213"/>
            <a:ext cx="1634570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Utilities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61432" y="1873400"/>
            <a:ext cx="1693563" cy="1631216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pPr defTabSz="609585" fontAlgn="auto">
              <a:spcAft>
                <a:spcPts val="0"/>
              </a:spcAft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Across power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generation,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transmission,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water, natural gas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telecommunications, these companies need solutions that provide a full spectrum of project lifecycle data to maintain compliance and increase return on capital.</a:t>
            </a:r>
          </a:p>
        </p:txBody>
      </p:sp>
      <p:pic>
        <p:nvPicPr>
          <p:cNvPr id="47" name="Picture 9" descr="C:\Users\jgaray\Pictures\Logos\XcelEnergyLogo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960" y="4427540"/>
            <a:ext cx="1451945" cy="5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http://downtownchandler.org/wp-content/uploads/2013/01/APS-Logo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408" y="3688492"/>
            <a:ext cx="862541" cy="36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087" y="4141099"/>
            <a:ext cx="1365691" cy="37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070" y="4427540"/>
            <a:ext cx="1168351" cy="4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095330"/>
            <a:ext cx="8229600" cy="915796"/>
          </a:xfrm>
        </p:spPr>
        <p:txBody>
          <a:bodyPr anchor="ctr"/>
          <a:lstStyle/>
          <a:p>
            <a:r>
              <a:rPr lang="en-US" sz="4800" dirty="0" smtClean="0"/>
              <a:t>Trends</a:t>
            </a:r>
          </a:p>
        </p:txBody>
      </p:sp>
    </p:spTree>
    <p:extLst>
      <p:ext uri="{BB962C8B-B14F-4D97-AF65-F5344CB8AC3E}">
        <p14:creationId xmlns:p14="http://schemas.microsoft.com/office/powerpoint/2010/main" val="40630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Construction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29032" y="954887"/>
            <a:ext cx="4679339" cy="31686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54605F"/>
                </a:solidFill>
              </a:rPr>
              <a:t>Growth </a:t>
            </a:r>
            <a:br>
              <a:rPr lang="en-US" sz="1600" b="1" dirty="0" smtClean="0">
                <a:solidFill>
                  <a:srgbClr val="54605F"/>
                </a:solidFill>
              </a:rPr>
            </a:br>
            <a:r>
              <a:rPr lang="en-US" sz="1600" dirty="0" smtClean="0">
                <a:solidFill>
                  <a:srgbClr val="54605F"/>
                </a:solidFill>
              </a:rPr>
              <a:t>U.S</a:t>
            </a:r>
            <a:r>
              <a:rPr lang="en-US" sz="1600" dirty="0">
                <a:solidFill>
                  <a:srgbClr val="54605F"/>
                </a:solidFill>
              </a:rPr>
              <a:t>. construction industry will rise 9% to $612 </a:t>
            </a:r>
            <a:r>
              <a:rPr lang="en-US" sz="1600" dirty="0" smtClean="0">
                <a:solidFill>
                  <a:srgbClr val="54605F"/>
                </a:solidFill>
              </a:rPr>
              <a:t>billion this year, up from the 2014 gain of 5</a:t>
            </a:r>
            <a:r>
              <a:rPr lang="en-US" sz="1600" dirty="0">
                <a:solidFill>
                  <a:srgbClr val="54605F"/>
                </a:solidFill>
              </a:rPr>
              <a:t>% </a:t>
            </a:r>
            <a:r>
              <a:rPr lang="en-US" sz="1600" dirty="0" smtClean="0">
                <a:solidFill>
                  <a:srgbClr val="54605F"/>
                </a:solidFill>
              </a:rPr>
              <a:t>to </a:t>
            </a:r>
            <a:r>
              <a:rPr lang="en-US" sz="1600" dirty="0">
                <a:solidFill>
                  <a:srgbClr val="54605F"/>
                </a:solidFill>
              </a:rPr>
              <a:t>$564 </a:t>
            </a:r>
            <a:r>
              <a:rPr lang="en-US" sz="1600" dirty="0" smtClean="0">
                <a:solidFill>
                  <a:srgbClr val="54605F"/>
                </a:solidFill>
              </a:rPr>
              <a:t>billion</a:t>
            </a:r>
            <a:br>
              <a:rPr lang="en-US" sz="1600" dirty="0" smtClean="0">
                <a:solidFill>
                  <a:srgbClr val="54605F"/>
                </a:solidFill>
              </a:rPr>
            </a:br>
            <a:r>
              <a:rPr lang="en-US" sz="1200" dirty="0" smtClean="0">
                <a:solidFill>
                  <a:srgbClr val="54605F"/>
                </a:solidFill>
              </a:rPr>
              <a:t> – 2015 </a:t>
            </a:r>
            <a:r>
              <a:rPr lang="en-US" sz="1200" dirty="0">
                <a:solidFill>
                  <a:srgbClr val="54605F"/>
                </a:solidFill>
              </a:rPr>
              <a:t>Dodge Construction Outlook</a:t>
            </a:r>
            <a:endParaRPr lang="en-US" sz="1200" dirty="0" smtClean="0">
              <a:solidFill>
                <a:srgbClr val="54605F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rgbClr val="54605F"/>
                </a:solidFill>
              </a:rPr>
              <a:t/>
            </a:r>
            <a:br>
              <a:rPr lang="en-US" sz="1600" b="1" dirty="0" smtClean="0">
                <a:solidFill>
                  <a:srgbClr val="54605F"/>
                </a:solidFill>
              </a:rPr>
            </a:br>
            <a:r>
              <a:rPr lang="en-US" sz="1600" b="1" dirty="0" smtClean="0">
                <a:solidFill>
                  <a:srgbClr val="54605F"/>
                </a:solidFill>
              </a:rPr>
              <a:t>Productivity</a:t>
            </a:r>
            <a:br>
              <a:rPr lang="en-US" sz="1600" b="1" dirty="0" smtClean="0">
                <a:solidFill>
                  <a:srgbClr val="54605F"/>
                </a:solidFill>
              </a:rPr>
            </a:br>
            <a:r>
              <a:rPr lang="en-US" sz="1600" dirty="0" smtClean="0">
                <a:solidFill>
                  <a:srgbClr val="54605F"/>
                </a:solidFill>
              </a:rPr>
              <a:t>Construction Productivity Lags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rgbClr val="54605F"/>
                </a:solidFill>
              </a:rPr>
              <a:t> – US Department of Commerce / BLS</a:t>
            </a:r>
            <a:r>
              <a:rPr lang="en-US" sz="1200" dirty="0">
                <a:solidFill>
                  <a:srgbClr val="54605F"/>
                </a:solidFill>
              </a:rPr>
              <a:t/>
            </a:r>
            <a:br>
              <a:rPr lang="en-US" sz="1200" dirty="0">
                <a:solidFill>
                  <a:srgbClr val="54605F"/>
                </a:solidFill>
              </a:rPr>
            </a:br>
            <a:r>
              <a:rPr lang="en-US" sz="1600" b="1" dirty="0" smtClean="0">
                <a:solidFill>
                  <a:srgbClr val="54605F"/>
                </a:solidFill>
              </a:rPr>
              <a:t/>
            </a:r>
            <a:br>
              <a:rPr lang="en-US" sz="1600" b="1" dirty="0" smtClean="0">
                <a:solidFill>
                  <a:srgbClr val="54605F"/>
                </a:solidFill>
              </a:rPr>
            </a:br>
            <a:r>
              <a:rPr lang="en-US" sz="1600" b="1" dirty="0" smtClean="0">
                <a:solidFill>
                  <a:srgbClr val="54605F"/>
                </a:solidFill>
              </a:rPr>
              <a:t>Collaboration</a:t>
            </a:r>
            <a:br>
              <a:rPr lang="en-US" sz="1600" b="1" dirty="0" smtClean="0">
                <a:solidFill>
                  <a:srgbClr val="54605F"/>
                </a:solidFill>
              </a:rPr>
            </a:br>
            <a:r>
              <a:rPr lang="en-US" sz="1600" dirty="0" smtClean="0">
                <a:solidFill>
                  <a:srgbClr val="54605F"/>
                </a:solidFill>
              </a:rPr>
              <a:t>Construction </a:t>
            </a:r>
            <a:r>
              <a:rPr lang="en-US" sz="1600" dirty="0">
                <a:solidFill>
                  <a:srgbClr val="54605F"/>
                </a:solidFill>
              </a:rPr>
              <a:t>firms have the </a:t>
            </a:r>
            <a:r>
              <a:rPr lang="en-US" sz="1600" dirty="0" smtClean="0">
                <a:solidFill>
                  <a:srgbClr val="54605F"/>
                </a:solidFill>
              </a:rPr>
              <a:t>highest </a:t>
            </a:r>
            <a:r>
              <a:rPr lang="en-US" sz="1600" dirty="0">
                <a:solidFill>
                  <a:srgbClr val="54605F"/>
                </a:solidFill>
              </a:rPr>
              <a:t>rate of </a:t>
            </a:r>
            <a:r>
              <a:rPr lang="en-US" sz="1600" dirty="0" smtClean="0">
                <a:solidFill>
                  <a:srgbClr val="54605F"/>
                </a:solidFill>
              </a:rPr>
              <a:t>work </a:t>
            </a:r>
            <a:br>
              <a:rPr lang="en-US" sz="1600" dirty="0" smtClean="0">
                <a:solidFill>
                  <a:srgbClr val="54605F"/>
                </a:solidFill>
              </a:rPr>
            </a:br>
            <a:r>
              <a:rPr lang="en-US" sz="1600" dirty="0" smtClean="0">
                <a:solidFill>
                  <a:srgbClr val="54605F"/>
                </a:solidFill>
              </a:rPr>
              <a:t>shared </a:t>
            </a:r>
            <a:r>
              <a:rPr lang="en-US" sz="1600" dirty="0">
                <a:solidFill>
                  <a:srgbClr val="54605F"/>
                </a:solidFill>
              </a:rPr>
              <a:t>with outside </a:t>
            </a:r>
            <a:r>
              <a:rPr lang="en-US" sz="1600" dirty="0" smtClean="0">
                <a:solidFill>
                  <a:srgbClr val="54605F"/>
                </a:solidFill>
              </a:rPr>
              <a:t>companies, double any </a:t>
            </a:r>
            <a:br>
              <a:rPr lang="en-US" sz="1600" dirty="0" smtClean="0">
                <a:solidFill>
                  <a:srgbClr val="54605F"/>
                </a:solidFill>
              </a:rPr>
            </a:br>
            <a:r>
              <a:rPr lang="en-US" sz="1600" dirty="0" smtClean="0">
                <a:solidFill>
                  <a:srgbClr val="54605F"/>
                </a:solidFill>
              </a:rPr>
              <a:t>other industry</a:t>
            </a:r>
            <a:endParaRPr lang="en-US" sz="1200" dirty="0" smtClean="0">
              <a:solidFill>
                <a:srgbClr val="54605F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54605F"/>
                </a:solidFill>
              </a:rPr>
              <a:t> – </a:t>
            </a:r>
            <a:r>
              <a:rPr lang="en-US" sz="1200" dirty="0" smtClean="0">
                <a:solidFill>
                  <a:srgbClr val="54605F"/>
                </a:solidFill>
              </a:rPr>
              <a:t>Box, Inc</a:t>
            </a:r>
            <a:r>
              <a:rPr lang="en-US" sz="1200" dirty="0">
                <a:solidFill>
                  <a:srgbClr val="54605F"/>
                </a:solidFill>
              </a:rPr>
              <a:t>. </a:t>
            </a:r>
            <a:r>
              <a:rPr lang="en-US" sz="1200" dirty="0" smtClean="0">
                <a:solidFill>
                  <a:srgbClr val="54605F"/>
                </a:solidFill>
              </a:rPr>
              <a:t>“</a:t>
            </a:r>
            <a:r>
              <a:rPr lang="en-US" sz="1200" dirty="0">
                <a:solidFill>
                  <a:srgbClr val="54605F"/>
                </a:solidFill>
              </a:rPr>
              <a:t>The Information Economy: A Study of Five </a:t>
            </a:r>
            <a:r>
              <a:rPr lang="en-US" sz="1200" dirty="0" smtClean="0">
                <a:solidFill>
                  <a:srgbClr val="54605F"/>
                </a:solidFill>
              </a:rPr>
              <a:t>Industries”</a:t>
            </a:r>
            <a:endParaRPr lang="en-US" sz="2000" dirty="0" smtClean="0">
              <a:solidFill>
                <a:srgbClr val="54605F"/>
              </a:solidFill>
            </a:endParaRPr>
          </a:p>
          <a:p>
            <a:pPr marL="0" lvl="1" indent="0">
              <a:buFont typeface="Arial"/>
              <a:buNone/>
            </a:pPr>
            <a:endParaRPr lang="en-US" sz="2400" dirty="0">
              <a:solidFill>
                <a:srgbClr val="54605F"/>
              </a:solidFill>
            </a:endParaRPr>
          </a:p>
        </p:txBody>
      </p:sp>
      <p:pic>
        <p:nvPicPr>
          <p:cNvPr id="2052" name="Picture 4" descr="http://aspenhillsconsulting.com/images/standard/ip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47" y="1228264"/>
            <a:ext cx="3977293" cy="276275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2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nu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33" t="53135" r="61843" b="2439"/>
          <a:stretch/>
        </p:blipFill>
        <p:spPr>
          <a:xfrm>
            <a:off x="859976" y="2672693"/>
            <a:ext cx="1817914" cy="2275114"/>
          </a:xfrm>
          <a:prstGeom prst="rect">
            <a:avLst/>
          </a:prstGeom>
        </p:spPr>
      </p:pic>
      <p:pic>
        <p:nvPicPr>
          <p:cNvPr id="9" name="financial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23" t="60469" r="5335" b="2119"/>
          <a:stretch/>
        </p:blipFill>
        <p:spPr>
          <a:xfrm>
            <a:off x="6259286" y="3031923"/>
            <a:ext cx="2090058" cy="191588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202139" y="198701"/>
            <a:ext cx="2338597" cy="2154369"/>
            <a:chOff x="6934200" y="486658"/>
            <a:chExt cx="3118129" cy="2872492"/>
          </a:xfrm>
        </p:grpSpPr>
        <p:pic>
          <p:nvPicPr>
            <p:cNvPr id="11" name="media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7929" b="59087"/>
            <a:stretch/>
          </p:blipFill>
          <p:spPr>
            <a:xfrm>
              <a:off x="7010400" y="486658"/>
              <a:ext cx="3041929" cy="279357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6934200" y="2959100"/>
              <a:ext cx="5778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7317" y="204141"/>
            <a:ext cx="2197880" cy="2160813"/>
            <a:chOff x="2669446" y="334258"/>
            <a:chExt cx="2930507" cy="2881083"/>
          </a:xfrm>
        </p:grpSpPr>
        <p:pic>
          <p:nvPicPr>
            <p:cNvPr id="10" name="software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0839" b="59194"/>
            <a:stretch/>
          </p:blipFill>
          <p:spPr>
            <a:xfrm>
              <a:off x="2669446" y="334258"/>
              <a:ext cx="2831468" cy="278631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123543" y="2390588"/>
              <a:ext cx="476410" cy="8247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65423" y="1461960"/>
            <a:ext cx="1932894" cy="2067651"/>
            <a:chOff x="4814661" y="2036363"/>
            <a:chExt cx="2577192" cy="2756868"/>
          </a:xfrm>
        </p:grpSpPr>
        <p:pic>
          <p:nvPicPr>
            <p:cNvPr id="5" name="const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 t="26940" r="34337" b="36301"/>
            <a:stretch/>
          </p:blipFill>
          <p:spPr bwMode="auto">
            <a:xfrm>
              <a:off x="4934857" y="2133600"/>
              <a:ext cx="2336800" cy="251097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6810317" y="2036363"/>
              <a:ext cx="510493" cy="297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81360" y="4495911"/>
              <a:ext cx="510493" cy="297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14661" y="4474985"/>
              <a:ext cx="510493" cy="297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8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54264" y="4982933"/>
            <a:ext cx="3555213" cy="165430"/>
          </a:xfrm>
          <a:prstGeom prst="rect">
            <a:avLst/>
          </a:prstGeom>
        </p:spPr>
        <p:txBody>
          <a:bodyPr vert="horz" wrap="square" lIns="57150" tIns="28575" rIns="57150" bIns="28575" rtlCol="0" anchor="b">
            <a:spAutoFit/>
          </a:bodyPr>
          <a:lstStyle/>
          <a:p>
            <a:pPr algn="ctr" defTabSz="457178">
              <a:spcBef>
                <a:spcPct val="0"/>
              </a:spcBef>
            </a:pPr>
            <a:r>
              <a:rPr lang="en-US" sz="700" dirty="0">
                <a:solidFill>
                  <a:srgbClr val="54605F"/>
                </a:solidFill>
              </a:rPr>
              <a:t>Source: The Information Economy – A Study of Five Industries June 2014 </a:t>
            </a:r>
          </a:p>
        </p:txBody>
      </p:sp>
      <p:pic>
        <p:nvPicPr>
          <p:cNvPr id="21" name="Picture 2-bi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013" y="-2856"/>
            <a:ext cx="6092971" cy="51463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E&amp;C DATA"/>
          <p:cNvSpPr txBox="1"/>
          <p:nvPr/>
        </p:nvSpPr>
        <p:spPr>
          <a:xfrm>
            <a:off x="6731202" y="4635202"/>
            <a:ext cx="2268409" cy="230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68580" tIns="0" rIns="68580" bIns="0" rtlCol="0" anchor="ctr" anchorCtr="0">
            <a:spAutoFit/>
          </a:bodyPr>
          <a:lstStyle/>
          <a:p>
            <a:pPr algn="ctr" defTabSz="457178">
              <a:spcBef>
                <a:spcPct val="0"/>
              </a:spcBef>
            </a:pPr>
            <a:r>
              <a:rPr lang="en-US" sz="1500" dirty="0">
                <a:solidFill>
                  <a:srgbClr val="FFC000"/>
                </a:solidFill>
              </a:rPr>
              <a:t>CONSTRUCTION DATA </a:t>
            </a:r>
          </a:p>
        </p:txBody>
      </p:sp>
    </p:spTree>
    <p:extLst>
      <p:ext uri="{BB962C8B-B14F-4D97-AF65-F5344CB8AC3E}">
        <p14:creationId xmlns:p14="http://schemas.microsoft.com/office/powerpoint/2010/main" val="22297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hidden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7013" y="-2856"/>
            <a:ext cx="6092971" cy="51463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52" name="Field D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88" y="7374"/>
            <a:ext cx="6447657" cy="5143500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294599" y="113016"/>
            <a:ext cx="133564" cy="1335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342546" y="594189"/>
            <a:ext cx="133564" cy="1335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31224" y="3181565"/>
            <a:ext cx="208908" cy="2089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407578" y="3614791"/>
            <a:ext cx="320212" cy="3202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1501741" y="2608985"/>
            <a:ext cx="470828" cy="470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503542" y="1931614"/>
            <a:ext cx="380144" cy="380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93159" y="1277491"/>
            <a:ext cx="296238" cy="2962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553148" y="179800"/>
            <a:ext cx="414391" cy="4143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65674" y="1195057"/>
            <a:ext cx="289389" cy="2893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503542" y="3557534"/>
            <a:ext cx="289389" cy="28938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16688" y="3709934"/>
            <a:ext cx="375863" cy="375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110499" y="4103025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79332" y="2988279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800564" y="2690152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018014" y="1700445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860475" y="2121684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94915" y="4764279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4130212" y="4336329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039493" y="4404034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47007" y="3703834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084870" y="2760125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768102" y="3188623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4260777" y="1799524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91945" y="943795"/>
            <a:ext cx="231168" cy="2311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4043309" y="1204073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210710" y="1059379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45749" y="1515937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039493" y="820933"/>
            <a:ext cx="296238" cy="2962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807039" y="3063697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73394" y="3702226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373812" y="3635988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417905" y="4220745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5233826" y="4879862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786028" y="3778855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153329" y="3076137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4381498" y="2781549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4552219" y="3092217"/>
            <a:ext cx="192815" cy="1928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5105400" y="2109908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601535" y="1329622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4659327" y="1517721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161048" y="3057442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947007" y="3520404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941676" y="3462612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363756" y="4045233"/>
            <a:ext cx="115584" cy="1155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381499" y="2448896"/>
            <a:ext cx="170719" cy="170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150" tIns="28575" rIns="57150" bIns="28575" rtlCol="0" anchor="ctr"/>
          <a:lstStyle/>
          <a:p>
            <a:pPr algn="ctr" defTabSz="457178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56" name="DATA HARMONY" hidden="1"/>
          <p:cNvSpPr txBox="1"/>
          <p:nvPr/>
        </p:nvSpPr>
        <p:spPr>
          <a:xfrm>
            <a:off x="5049847" y="3896002"/>
            <a:ext cx="3913239" cy="365484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vert="horz" wrap="square" lIns="57150" tIns="28575" rIns="57150" bIns="28575" rtlCol="0">
            <a:spAutoFit/>
          </a:bodyPr>
          <a:lstStyle/>
          <a:p>
            <a:pPr algn="ctr" defTabSz="457178">
              <a:spcBef>
                <a:spcPct val="0"/>
              </a:spcBef>
            </a:pPr>
            <a:r>
              <a:rPr lang="en-US" sz="2000" dirty="0">
                <a:solidFill>
                  <a:srgbClr val="4F81BD"/>
                </a:solidFill>
              </a:rPr>
              <a:t>DATA HARMONY</a:t>
            </a:r>
          </a:p>
        </p:txBody>
      </p:sp>
      <p:sp>
        <p:nvSpPr>
          <p:cNvPr id="1254" name="Conected Field ACtivity"/>
          <p:cNvSpPr txBox="1"/>
          <p:nvPr/>
        </p:nvSpPr>
        <p:spPr>
          <a:xfrm>
            <a:off x="6244719" y="2454177"/>
            <a:ext cx="2568933" cy="230833"/>
          </a:xfrm>
          <a:prstGeom prst="rect">
            <a:avLst/>
          </a:prstGeom>
          <a:noFill/>
          <a:ln>
            <a:noFill/>
          </a:ln>
        </p:spPr>
        <p:txBody>
          <a:bodyPr vert="horz" wrap="none" lIns="57150" tIns="0" rIns="57150" bIns="0" rtlCol="0" anchor="ctr" anchorCtr="0">
            <a:spAutoFit/>
          </a:bodyPr>
          <a:lstStyle/>
          <a:p>
            <a:pPr algn="ctr" defTabSz="457178">
              <a:spcBef>
                <a:spcPct val="0"/>
              </a:spcBef>
            </a:pPr>
            <a:r>
              <a:rPr lang="en-US" sz="1500" dirty="0">
                <a:solidFill>
                  <a:srgbClr val="A4CF31"/>
                </a:solidFill>
              </a:rPr>
              <a:t>CONNECT FIELD ACTIVITY</a:t>
            </a:r>
          </a:p>
        </p:txBody>
      </p:sp>
      <p:sp>
        <p:nvSpPr>
          <p:cNvPr id="70" name="DIVERSE FIELD DATA" hidden="1"/>
          <p:cNvSpPr txBox="1"/>
          <p:nvPr/>
        </p:nvSpPr>
        <p:spPr>
          <a:xfrm>
            <a:off x="5049116" y="3893237"/>
            <a:ext cx="3913239" cy="365484"/>
          </a:xfrm>
          <a:prstGeom prst="rect">
            <a:avLst/>
          </a:prstGeom>
          <a:solidFill>
            <a:schemeClr val="bg1"/>
          </a:solidFill>
          <a:ln>
            <a:solidFill>
              <a:srgbClr val="F15A40"/>
            </a:solidFill>
          </a:ln>
        </p:spPr>
        <p:txBody>
          <a:bodyPr vert="horz" wrap="square" lIns="57150" tIns="28575" rIns="57150" bIns="28575" rtlCol="0">
            <a:spAutoFit/>
          </a:bodyPr>
          <a:lstStyle/>
          <a:p>
            <a:pPr algn="ctr" defTabSz="457178">
              <a:spcBef>
                <a:spcPct val="0"/>
              </a:spcBef>
            </a:pPr>
            <a:r>
              <a:rPr lang="en-US" sz="2000" dirty="0">
                <a:solidFill>
                  <a:srgbClr val="F15A40"/>
                </a:solidFill>
              </a:rPr>
              <a:t>SCATTERED FIELD DATA</a:t>
            </a:r>
          </a:p>
        </p:txBody>
      </p:sp>
    </p:spTree>
    <p:extLst>
      <p:ext uri="{BB962C8B-B14F-4D97-AF65-F5344CB8AC3E}">
        <p14:creationId xmlns:p14="http://schemas.microsoft.com/office/powerpoint/2010/main" val="97771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7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fill="hold"/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1256" grpId="0" animBg="1"/>
      <p:bldP spid="1254" grpId="0"/>
      <p:bldP spid="1254" grpId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1346</Words>
  <Application>Microsoft Office PowerPoint</Application>
  <PresentationFormat>On-screen Show (16:9)</PresentationFormat>
  <Paragraphs>262</Paragraphs>
  <Slides>38</Slides>
  <Notes>10</Notes>
  <HiddenSlides>17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Marker Felt</vt:lpstr>
      <vt:lpstr>Wingdings</vt:lpstr>
      <vt:lpstr>Office Theme</vt:lpstr>
      <vt:lpstr>PowerPoint Presentation</vt:lpstr>
      <vt:lpstr>The HD Field Solution</vt:lpstr>
      <vt:lpstr>Introduction</vt:lpstr>
      <vt:lpstr>Who is InEight?</vt:lpstr>
      <vt:lpstr>Focus on Project-Driven Industries</vt:lpstr>
      <vt:lpstr>Trends</vt:lpstr>
      <vt:lpstr>Trends in Construction</vt:lpstr>
      <vt:lpstr>PowerPoint Presentation</vt:lpstr>
      <vt:lpstr>PowerPoint Presentation</vt:lpstr>
      <vt:lpstr>PowerPoint Presentation</vt:lpstr>
      <vt:lpstr>PowerPoint Presentation</vt:lpstr>
      <vt:lpstr>Mobile Trends in Construction</vt:lpstr>
      <vt:lpstr>Is Mobile a Priority?</vt:lpstr>
      <vt:lpstr>Mobile Devices</vt:lpstr>
      <vt:lpstr>Mobile Operating Systems</vt:lpstr>
      <vt:lpstr>Mobile Functionality</vt:lpstr>
      <vt:lpstr>Challenges</vt:lpstr>
      <vt:lpstr>Sample Story - Superintendent</vt:lpstr>
      <vt:lpstr>Sample Story - Foreman</vt:lpstr>
      <vt:lpstr>The HD Field Solution</vt:lpstr>
      <vt:lpstr>PowerPoint Presentation</vt:lpstr>
      <vt:lpstr>PowerPoint Presentation</vt:lpstr>
      <vt:lpstr>Data Flow</vt:lpstr>
      <vt:lpstr>Benefits</vt:lpstr>
      <vt:lpstr>Demonstration</vt:lpstr>
      <vt:lpstr>PowerPoint Presentation</vt:lpstr>
      <vt:lpstr>The HD Field Solution</vt:lpstr>
      <vt:lpstr>PowerPoint Presentation</vt:lpstr>
      <vt:lpstr>PowerPoint Presentation</vt:lpstr>
      <vt:lpstr>The HD Field Solution</vt:lpstr>
      <vt:lpstr>Features</vt:lpstr>
      <vt:lpstr>Integration</vt:lpstr>
      <vt:lpstr>Requirements</vt:lpstr>
      <vt:lpstr>Summary</vt:lpstr>
      <vt:lpstr>Availability and Pricing</vt:lpstr>
      <vt:lpstr>Questions?</vt:lpstr>
      <vt:lpstr>marketing@ineight.com</vt:lpstr>
      <vt:lpstr>PowerPoint Presentation</vt:lpstr>
    </vt:vector>
  </TitlesOfParts>
  <Company>Hard Dollar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Makiko Hultz</dc:creator>
  <cp:lastModifiedBy>Patrick Lovelace</cp:lastModifiedBy>
  <cp:revision>46</cp:revision>
  <dcterms:created xsi:type="dcterms:W3CDTF">2015-05-14T04:51:18Z</dcterms:created>
  <dcterms:modified xsi:type="dcterms:W3CDTF">2015-10-07T21:14:03Z</dcterms:modified>
</cp:coreProperties>
</file>